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3"/>
  </p:notesMasterIdLst>
  <p:handoutMasterIdLst>
    <p:handoutMasterId r:id="rId34"/>
  </p:handoutMasterIdLst>
  <p:sldIdLst>
    <p:sldId id="336" r:id="rId2"/>
    <p:sldId id="288" r:id="rId3"/>
    <p:sldId id="329" r:id="rId4"/>
    <p:sldId id="389" r:id="rId5"/>
    <p:sldId id="399" r:id="rId6"/>
    <p:sldId id="439" r:id="rId7"/>
    <p:sldId id="440" r:id="rId8"/>
    <p:sldId id="450" r:id="rId9"/>
    <p:sldId id="441" r:id="rId10"/>
    <p:sldId id="451" r:id="rId11"/>
    <p:sldId id="432" r:id="rId12"/>
    <p:sldId id="434" r:id="rId13"/>
    <p:sldId id="435" r:id="rId14"/>
    <p:sldId id="436" r:id="rId15"/>
    <p:sldId id="330" r:id="rId16"/>
    <p:sldId id="332" r:id="rId17"/>
    <p:sldId id="430" r:id="rId18"/>
    <p:sldId id="264" r:id="rId19"/>
    <p:sldId id="431" r:id="rId20"/>
    <p:sldId id="258" r:id="rId21"/>
    <p:sldId id="265" r:id="rId22"/>
    <p:sldId id="448" r:id="rId23"/>
    <p:sldId id="260" r:id="rId24"/>
    <p:sldId id="353" r:id="rId25"/>
    <p:sldId id="385" r:id="rId26"/>
    <p:sldId id="387" r:id="rId27"/>
    <p:sldId id="429" r:id="rId28"/>
    <p:sldId id="449" r:id="rId29"/>
    <p:sldId id="287" r:id="rId30"/>
    <p:sldId id="257" r:id="rId31"/>
    <p:sldId id="447" r:id="rId3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55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BF503"/>
    <a:srgbClr val="EB5C35"/>
    <a:srgbClr val="ADF4F9"/>
    <a:srgbClr val="023B44"/>
    <a:srgbClr val="F0FDFE"/>
    <a:srgbClr val="00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59"/>
  </p:normalViewPr>
  <p:slideViewPr>
    <p:cSldViewPr>
      <p:cViewPr varScale="1">
        <p:scale>
          <a:sx n="117" d="100"/>
          <a:sy n="117" d="100"/>
        </p:scale>
        <p:origin x="3322" y="96"/>
      </p:cViewPr>
      <p:guideLst>
        <p:guide orient="horz" pos="935"/>
        <p:guide pos="55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Optimiste29\2025\AG%202025\Histogrammes%20AG%20202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Optimiste29\2025\AG%202025\Histogrammes%20AG%202025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Optimiste29\2025\AG%202025\Histogrammes%20AG%202025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Optimiste29\2025\AG%202025\Histogrammes%20AG%20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Feuil1!$B$2:$H$2</c:f>
              <c:strCache>
                <c:ptCount val="7"/>
                <c:pt idx="0">
                  <c:v>Locations</c:v>
                </c:pt>
                <c:pt idx="1">
                  <c:v>Assurances</c:v>
                </c:pt>
                <c:pt idx="2">
                  <c:v>Publicité</c:v>
                </c:pt>
                <c:pt idx="3">
                  <c:v>Ch pers</c:v>
                </c:pt>
                <c:pt idx="4">
                  <c:v>Redev droits</c:v>
                </c:pt>
                <c:pt idx="5">
                  <c:v>Ch fin</c:v>
                </c:pt>
                <c:pt idx="6">
                  <c:v>Déplacements</c:v>
                </c:pt>
              </c:strCache>
            </c:strRef>
          </c:cat>
          <c:val>
            <c:numRef>
              <c:f>Feuil1!$B$3:$H$3</c:f>
              <c:numCache>
                <c:formatCode>#\ ##0\ "€"</c:formatCode>
                <c:ptCount val="7"/>
                <c:pt idx="0">
                  <c:v>4559</c:v>
                </c:pt>
                <c:pt idx="1">
                  <c:v>87</c:v>
                </c:pt>
                <c:pt idx="2">
                  <c:v>1107</c:v>
                </c:pt>
                <c:pt idx="3">
                  <c:v>788</c:v>
                </c:pt>
                <c:pt idx="4">
                  <c:v>110</c:v>
                </c:pt>
                <c:pt idx="5">
                  <c:v>206</c:v>
                </c:pt>
                <c:pt idx="6">
                  <c:v>1872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31-4DAA-AC85-AF4F202C7476}"/>
            </c:ext>
          </c:extLst>
        </c:ser>
        <c:ser>
          <c:idx val="1"/>
          <c:order val="1"/>
          <c:tx>
            <c:strRef>
              <c:f>Feuil1!$A$4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Feuil1!$B$2:$H$2</c:f>
              <c:strCache>
                <c:ptCount val="7"/>
                <c:pt idx="0">
                  <c:v>Locations</c:v>
                </c:pt>
                <c:pt idx="1">
                  <c:v>Assurances</c:v>
                </c:pt>
                <c:pt idx="2">
                  <c:v>Publicité</c:v>
                </c:pt>
                <c:pt idx="3">
                  <c:v>Ch pers</c:v>
                </c:pt>
                <c:pt idx="4">
                  <c:v>Redev droits</c:v>
                </c:pt>
                <c:pt idx="5">
                  <c:v>Ch fin</c:v>
                </c:pt>
                <c:pt idx="6">
                  <c:v>Déplacements</c:v>
                </c:pt>
              </c:strCache>
            </c:strRef>
          </c:cat>
          <c:val>
            <c:numRef>
              <c:f>Feuil1!$B$4:$H$4</c:f>
              <c:numCache>
                <c:formatCode>#\ ##0\ "€"</c:formatCode>
                <c:ptCount val="7"/>
                <c:pt idx="0">
                  <c:v>8479</c:v>
                </c:pt>
                <c:pt idx="1">
                  <c:v>2369</c:v>
                </c:pt>
                <c:pt idx="2">
                  <c:v>4273</c:v>
                </c:pt>
                <c:pt idx="3">
                  <c:v>1138</c:v>
                </c:pt>
                <c:pt idx="4">
                  <c:v>977</c:v>
                </c:pt>
                <c:pt idx="5">
                  <c:v>387</c:v>
                </c:pt>
                <c:pt idx="6">
                  <c:v>5384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31-4DAA-AC85-AF4F202C7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9356688"/>
        <c:axId val="771426847"/>
      </c:barChart>
      <c:catAx>
        <c:axId val="80935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1426847"/>
        <c:crosses val="autoZero"/>
        <c:auto val="1"/>
        <c:lblAlgn val="ctr"/>
        <c:lblOffset val="100"/>
        <c:noMultiLvlLbl val="0"/>
      </c:catAx>
      <c:valAx>
        <c:axId val="77142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0935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Feuil1!$B$6</c:f>
              <c:strCache>
                <c:ptCount val="1"/>
                <c:pt idx="0">
                  <c:v>Achats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ED-42DC-8929-78DF6D640B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Feuil1!$A$7:$A$8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Feuil1!$B$7:$B$8</c:f>
              <c:numCache>
                <c:formatCode>#\ ##0\ "€"</c:formatCode>
                <c:ptCount val="2"/>
                <c:pt idx="0">
                  <c:v>108037</c:v>
                </c:pt>
                <c:pt idx="1">
                  <c:v>47687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ED-42DC-8929-78DF6D640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9353808"/>
        <c:axId val="624437951"/>
      </c:barChart>
      <c:catAx>
        <c:axId val="80935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4437951"/>
        <c:crosses val="autoZero"/>
        <c:auto val="1"/>
        <c:lblAlgn val="ctr"/>
        <c:lblOffset val="100"/>
        <c:noMultiLvlLbl val="0"/>
      </c:catAx>
      <c:valAx>
        <c:axId val="624437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0935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Feuil1!$A$41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3888888888888888E-2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5E-433B-BC7E-B7A2C3DE9E19}"/>
                </c:ext>
              </c:extLst>
            </c:dLbl>
            <c:dLbl>
              <c:idx val="2"/>
              <c:layout>
                <c:manualLayout>
                  <c:x val="2.7777777777777779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5E-433B-BC7E-B7A2C3DE9E19}"/>
                </c:ext>
              </c:extLst>
            </c:dLbl>
            <c:dLbl>
              <c:idx val="5"/>
              <c:layout>
                <c:manualLayout>
                  <c:x val="-1.3888888888888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B5E-433B-BC7E-B7A2C3DE9E19}"/>
                </c:ext>
              </c:extLst>
            </c:dLbl>
            <c:dLbl>
              <c:idx val="6"/>
              <c:layout>
                <c:manualLayout>
                  <c:x val="-1.1111111111111112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5E-433B-BC7E-B7A2C3DE9E19}"/>
                </c:ext>
              </c:extLst>
            </c:dLbl>
            <c:dLbl>
              <c:idx val="7"/>
              <c:layout>
                <c:manualLayout>
                  <c:x val="-3.7037037037037038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B5E-433B-BC7E-B7A2C3DE9E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Feuil1!$B$40:$I$40</c:f>
              <c:strCache>
                <c:ptCount val="8"/>
                <c:pt idx="0">
                  <c:v>Entrées</c:v>
                </c:pt>
                <c:pt idx="1">
                  <c:v>Repas</c:v>
                </c:pt>
                <c:pt idx="2">
                  <c:v>Sub locales</c:v>
                </c:pt>
                <c:pt idx="3">
                  <c:v>Département</c:v>
                </c:pt>
                <c:pt idx="4">
                  <c:v>Région</c:v>
                </c:pt>
                <c:pt idx="5">
                  <c:v>Cotisations</c:v>
                </c:pt>
                <c:pt idx="6">
                  <c:v>Dons</c:v>
                </c:pt>
                <c:pt idx="7">
                  <c:v>Dons privés</c:v>
                </c:pt>
              </c:strCache>
            </c:strRef>
          </c:cat>
          <c:val>
            <c:numRef>
              <c:f>Feuil1!$B$41:$I$41</c:f>
              <c:numCache>
                <c:formatCode>#\ ##0\ "€"</c:formatCode>
                <c:ptCount val="8"/>
                <c:pt idx="0">
                  <c:v>11178</c:v>
                </c:pt>
                <c:pt idx="1">
                  <c:v>4777</c:v>
                </c:pt>
                <c:pt idx="2">
                  <c:v>9000</c:v>
                </c:pt>
                <c:pt idx="3">
                  <c:v>35200</c:v>
                </c:pt>
                <c:pt idx="4">
                  <c:v>15000</c:v>
                </c:pt>
                <c:pt idx="5">
                  <c:v>1120</c:v>
                </c:pt>
                <c:pt idx="6">
                  <c:v>2353</c:v>
                </c:pt>
                <c:pt idx="7">
                  <c:v>31650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5E-433B-BC7E-B7A2C3DE9E19}"/>
            </c:ext>
          </c:extLst>
        </c:ser>
        <c:ser>
          <c:idx val="1"/>
          <c:order val="1"/>
          <c:tx>
            <c:strRef>
              <c:f>Feuil1!$A$42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2592592592592431E-3"/>
                  <c:y val="-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5E-433B-BC7E-B7A2C3DE9E19}"/>
                </c:ext>
              </c:extLst>
            </c:dLbl>
            <c:dLbl>
              <c:idx val="1"/>
              <c:layout>
                <c:manualLayout>
                  <c:x val="5.5555555555555558E-3"/>
                  <c:y val="-7.87037037037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5E-433B-BC7E-B7A2C3DE9E19}"/>
                </c:ext>
              </c:extLst>
            </c:dLbl>
            <c:dLbl>
              <c:idx val="2"/>
              <c:layout>
                <c:manualLayout>
                  <c:x val="3.6111111111111108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B5E-433B-BC7E-B7A2C3DE9E19}"/>
                </c:ext>
              </c:extLst>
            </c:dLbl>
            <c:dLbl>
              <c:idx val="3"/>
              <c:layout>
                <c:manualLayout>
                  <c:x val="1.4814814814814815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5E-433B-BC7E-B7A2C3DE9E19}"/>
                </c:ext>
              </c:extLst>
            </c:dLbl>
            <c:dLbl>
              <c:idx val="5"/>
              <c:layout>
                <c:manualLayout>
                  <c:x val="5.5555555555554534E-3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5E-433B-BC7E-B7A2C3DE9E19}"/>
                </c:ext>
              </c:extLst>
            </c:dLbl>
            <c:dLbl>
              <c:idx val="6"/>
              <c:layout>
                <c:manualLayout>
                  <c:x val="2.7777777777777676E-2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5E-433B-BC7E-B7A2C3DE9E19}"/>
                </c:ext>
              </c:extLst>
            </c:dLbl>
            <c:dLbl>
              <c:idx val="7"/>
              <c:layout>
                <c:manualLayout>
                  <c:x val="2.2222222222222088E-2"/>
                  <c:y val="4.6296296296295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B5E-433B-BC7E-B7A2C3DE9E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Feuil1!$B$40:$I$40</c:f>
              <c:strCache>
                <c:ptCount val="8"/>
                <c:pt idx="0">
                  <c:v>Entrées</c:v>
                </c:pt>
                <c:pt idx="1">
                  <c:v>Repas</c:v>
                </c:pt>
                <c:pt idx="2">
                  <c:v>Sub locales</c:v>
                </c:pt>
                <c:pt idx="3">
                  <c:v>Département</c:v>
                </c:pt>
                <c:pt idx="4">
                  <c:v>Région</c:v>
                </c:pt>
                <c:pt idx="5">
                  <c:v>Cotisations</c:v>
                </c:pt>
                <c:pt idx="6">
                  <c:v>Dons</c:v>
                </c:pt>
                <c:pt idx="7">
                  <c:v>Dons privés</c:v>
                </c:pt>
              </c:strCache>
            </c:strRef>
          </c:cat>
          <c:val>
            <c:numRef>
              <c:f>Feuil1!$B$42:$I$42</c:f>
              <c:numCache>
                <c:formatCode>#\ ##0\ "€"</c:formatCode>
                <c:ptCount val="8"/>
                <c:pt idx="0">
                  <c:v>24991</c:v>
                </c:pt>
                <c:pt idx="1">
                  <c:v>3136</c:v>
                </c:pt>
                <c:pt idx="2">
                  <c:v>9000</c:v>
                </c:pt>
                <c:pt idx="3">
                  <c:v>2000</c:v>
                </c:pt>
                <c:pt idx="4">
                  <c:v>0</c:v>
                </c:pt>
                <c:pt idx="5">
                  <c:v>1030</c:v>
                </c:pt>
                <c:pt idx="6">
                  <c:v>1794</c:v>
                </c:pt>
                <c:pt idx="7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B5E-433B-BC7E-B7A2C3DE9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0757391"/>
        <c:axId val="399226047"/>
      </c:barChart>
      <c:catAx>
        <c:axId val="1360757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9226047"/>
        <c:crosses val="autoZero"/>
        <c:auto val="1"/>
        <c:lblAlgn val="ctr"/>
        <c:lblOffset val="100"/>
        <c:noMultiLvlLbl val="0"/>
      </c:catAx>
      <c:valAx>
        <c:axId val="39922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60757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Feuil1!$B$62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392859496776486E-2"/>
                  <c:y val="-7.5471698113207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8A-46EB-848E-8399BF9B62BD}"/>
                </c:ext>
              </c:extLst>
            </c:dLbl>
            <c:dLbl>
              <c:idx val="1"/>
              <c:layout>
                <c:manualLayout>
                  <c:x val="-2.008928924516477E-2"/>
                  <c:y val="-1.509433962264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8A-46EB-848E-8399BF9B62BD}"/>
                </c:ext>
              </c:extLst>
            </c:dLbl>
            <c:dLbl>
              <c:idx val="2"/>
              <c:layout>
                <c:manualLayout>
                  <c:x val="-1.116071624731382E-2"/>
                  <c:y val="-3.7735849056604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8A-46EB-848E-8399BF9B62BD}"/>
                </c:ext>
              </c:extLst>
            </c:dLbl>
            <c:dLbl>
              <c:idx val="4"/>
              <c:layout>
                <c:manualLayout>
                  <c:x val="-1.5625002746239233E-2"/>
                  <c:y val="-1.8867924528301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8A-46EB-848E-8399BF9B62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Feuil1!$C$61:$G$61</c:f>
              <c:strCache>
                <c:ptCount val="5"/>
                <c:pt idx="0">
                  <c:v>Report</c:v>
                </c:pt>
                <c:pt idx="1">
                  <c:v>Publicité</c:v>
                </c:pt>
                <c:pt idx="2">
                  <c:v>Oncologie</c:v>
                </c:pt>
                <c:pt idx="3">
                  <c:v>Fanny</c:v>
                </c:pt>
                <c:pt idx="4">
                  <c:v>Dons</c:v>
                </c:pt>
              </c:strCache>
            </c:strRef>
          </c:cat>
          <c:val>
            <c:numRef>
              <c:f>Feuil1!$C$62:$G$62</c:f>
              <c:numCache>
                <c:formatCode>_("€"* #,##0_);_("€"* \(#,##0\);_("€"* "-"_);_(@_)</c:formatCode>
                <c:ptCount val="5"/>
                <c:pt idx="0">
                  <c:v>6900</c:v>
                </c:pt>
                <c:pt idx="1">
                  <c:v>4852</c:v>
                </c:pt>
                <c:pt idx="2">
                  <c:v>4500</c:v>
                </c:pt>
                <c:pt idx="3">
                  <c:v>0</c:v>
                </c:pt>
                <c:pt idx="4">
                  <c:v>2428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8A-46EB-848E-8399BF9B62BD}"/>
            </c:ext>
          </c:extLst>
        </c:ser>
        <c:ser>
          <c:idx val="1"/>
          <c:order val="1"/>
          <c:tx>
            <c:strRef>
              <c:f>Feuil1!$B$63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5625002746239233E-2"/>
                  <c:y val="-7.54716981132075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8A-46EB-848E-8399BF9B62B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Feuil1!$C$61:$G$61</c:f>
              <c:strCache>
                <c:ptCount val="5"/>
                <c:pt idx="0">
                  <c:v>Report</c:v>
                </c:pt>
                <c:pt idx="1">
                  <c:v>Publicité</c:v>
                </c:pt>
                <c:pt idx="2">
                  <c:v>Oncologie</c:v>
                </c:pt>
                <c:pt idx="3">
                  <c:v>Fanny</c:v>
                </c:pt>
                <c:pt idx="4">
                  <c:v>Dons</c:v>
                </c:pt>
              </c:strCache>
            </c:strRef>
          </c:cat>
          <c:val>
            <c:numRef>
              <c:f>Feuil1!$C$63:$G$63</c:f>
              <c:numCache>
                <c:formatCode>_("€"* #,##0_);_("€"* \(#,##0\);_("€"* "-"_);_(@_)</c:formatCode>
                <c:ptCount val="5"/>
                <c:pt idx="0">
                  <c:v>8843</c:v>
                </c:pt>
                <c:pt idx="1">
                  <c:v>5742</c:v>
                </c:pt>
                <c:pt idx="2">
                  <c:v>5000</c:v>
                </c:pt>
                <c:pt idx="3">
                  <c:v>1766.4</c:v>
                </c:pt>
                <c:pt idx="4">
                  <c:v>3367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8A-46EB-848E-8399BF9B6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3392944"/>
        <c:axId val="813403024"/>
      </c:barChart>
      <c:catAx>
        <c:axId val="81339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3024"/>
        <c:crosses val="autoZero"/>
        <c:auto val="1"/>
        <c:lblAlgn val="ctr"/>
        <c:lblOffset val="100"/>
        <c:noMultiLvlLbl val="0"/>
      </c:catAx>
      <c:valAx>
        <c:axId val="81340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_);_(&quot;€&quot;* \(#,##0\);_(&quot;€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39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415086E-9E67-3BBB-26E3-40846EAF4BC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88216" tIns="44108" rIns="88216" bIns="44108" numCol="1" anchor="t" anchorCtr="0" compatLnSpc="1">
            <a:prstTxWarp prst="textNoShape">
              <a:avLst/>
            </a:prstTxWarp>
          </a:bodyPr>
          <a:lstStyle>
            <a:lvl1pPr defTabSz="882650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DE37A3-D0C9-AB79-A298-49D438A40C7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88216" tIns="44108" rIns="88216" bIns="44108" numCol="1" anchor="t" anchorCtr="0" compatLnSpc="1">
            <a:prstTxWarp prst="textNoShape">
              <a:avLst/>
            </a:prstTxWarp>
          </a:bodyPr>
          <a:lstStyle>
            <a:lvl1pPr algn="r" defTabSz="882650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915AA6-C4E6-2E48-BB98-78728953F243}" type="datetimeFigureOut">
              <a:rPr lang="fr-FR" altLang="fr-FR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68814F-A476-C7D8-1297-E7EA59A0263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88216" tIns="44108" rIns="88216" bIns="44108" numCol="1" anchor="b" anchorCtr="0" compatLnSpc="1">
            <a:prstTxWarp prst="textNoShape">
              <a:avLst/>
            </a:prstTxWarp>
          </a:bodyPr>
          <a:lstStyle>
            <a:lvl1pPr defTabSz="882650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A3CFE1A-E183-2314-C466-B7F97080980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88216" tIns="44108" rIns="88216" bIns="44108" numCol="1" anchor="b" anchorCtr="0" compatLnSpc="1">
            <a:prstTxWarp prst="textNoShape">
              <a:avLst/>
            </a:prstTxWarp>
          </a:bodyPr>
          <a:lstStyle>
            <a:lvl1pPr algn="r" defTabSz="882650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82D463-0E5A-4740-94F1-92FEECC91B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831888-F226-889F-D235-1D13210CD7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994" tIns="45497" rIns="90994" bIns="45497" numCol="1" anchor="t" anchorCtr="0" compatLnSpc="1">
            <a:prstTxWarp prst="textNoShape">
              <a:avLst/>
            </a:prstTxWarp>
          </a:bodyPr>
          <a:lstStyle>
            <a:lvl1pPr defTabSz="882650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67185C-098A-53D6-1492-97FB097C920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994" tIns="45497" rIns="90994" bIns="45497" numCol="1" anchor="t" anchorCtr="0" compatLnSpc="1">
            <a:prstTxWarp prst="textNoShape">
              <a:avLst/>
            </a:prstTxWarp>
          </a:bodyPr>
          <a:lstStyle>
            <a:lvl1pPr algn="r" defTabSz="882650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BF158B-8B2A-2947-87A0-4B4F56302BDE}" type="datetimeFigureOut">
              <a:rPr lang="fr-FR" altLang="fr-FR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C4AC149E-E839-05C6-F260-F4F79D996E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14" tIns="47157" rIns="94314" bIns="47157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D5EFC98F-037C-45F2-D194-3BC605B9901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994" tIns="45497" rIns="90994" bIns="45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FD1B69-3E8D-6002-09FE-43E20DAFF1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994" tIns="45497" rIns="90994" bIns="45497" numCol="1" anchor="b" anchorCtr="0" compatLnSpc="1">
            <a:prstTxWarp prst="textNoShape">
              <a:avLst/>
            </a:prstTxWarp>
          </a:bodyPr>
          <a:lstStyle>
            <a:lvl1pPr defTabSz="882650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E27E8E-637D-E405-77C4-085058C14F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994" tIns="45497" rIns="90994" bIns="45497" numCol="1" anchor="b" anchorCtr="0" compatLnSpc="1">
            <a:prstTxWarp prst="textNoShape">
              <a:avLst/>
            </a:prstTxWarp>
          </a:bodyPr>
          <a:lstStyle>
            <a:lvl1pPr algn="r" defTabSz="882650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DE717C-E459-8F4E-8B8D-6F9A182D092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>
            <a:extLst>
              <a:ext uri="{FF2B5EF4-FFF2-40B4-BE49-F238E27FC236}">
                <a16:creationId xmlns:a16="http://schemas.microsoft.com/office/drawing/2014/main" id="{6D73121E-CAE0-0BD7-EA8F-230BC52A6D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Espace réservé des commentaires 2">
            <a:extLst>
              <a:ext uri="{FF2B5EF4-FFF2-40B4-BE49-F238E27FC236}">
                <a16:creationId xmlns:a16="http://schemas.microsoft.com/office/drawing/2014/main" id="{64B893FD-8907-BDAD-A8FC-C9776275B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baseline="-25000"/>
          </a:p>
        </p:txBody>
      </p:sp>
      <p:sp>
        <p:nvSpPr>
          <p:cNvPr id="17411" name="Espace réservé du numéro de diapositive 3">
            <a:extLst>
              <a:ext uri="{FF2B5EF4-FFF2-40B4-BE49-F238E27FC236}">
                <a16:creationId xmlns:a16="http://schemas.microsoft.com/office/drawing/2014/main" id="{A6C098CC-13BD-79CF-CF89-664FAAB79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17550" indent="-276225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03313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4638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84375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AF2B141-7128-6947-B0DE-A2575EE00C42}" type="slidenum">
              <a:rPr lang="fr-FR" altLang="fr-FR" sz="1200" smtClean="0">
                <a:latin typeface="Calibri" panose="020F0502020204030204" pitchFamily="34" charset="0"/>
              </a:rPr>
              <a:pPr/>
              <a:t>1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993034B0-B173-1180-5896-C60E63A686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Espace réservé des commentaires 2">
            <a:extLst>
              <a:ext uri="{FF2B5EF4-FFF2-40B4-BE49-F238E27FC236}">
                <a16:creationId xmlns:a16="http://schemas.microsoft.com/office/drawing/2014/main" id="{20B796F1-08BA-0B33-D3C0-BA15B8044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baseline="-2500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2C350C69-F2D0-24BC-DDF1-C6B64D5A6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17550" indent="-276225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03313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4638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84375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199A48F-E995-814C-9C15-7D1276DD977C}" type="slidenum">
              <a:rPr lang="fr-FR" altLang="fr-FR" sz="1200" smtClean="0">
                <a:latin typeface="Calibri" panose="020F0502020204030204" pitchFamily="34" charset="0"/>
              </a:rPr>
              <a:pPr/>
              <a:t>2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DE717C-E459-8F4E-8B8D-6F9A182D0920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0978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9DC8D-1B8B-3E40-7C83-197E0F9CB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712ED6-56F1-F8C1-C259-A182BC722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02FCFF-7CA0-C10A-63CF-A8B46A127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1A1BCD-EAB1-94B9-1A3E-A8BE4FA80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DE717C-E459-8F4E-8B8D-6F9A182D0920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6995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e l'image des diapositives 1">
            <a:extLst>
              <a:ext uri="{FF2B5EF4-FFF2-40B4-BE49-F238E27FC236}">
                <a16:creationId xmlns:a16="http://schemas.microsoft.com/office/drawing/2014/main" id="{DE2B8C0C-BEA1-7CF1-5169-A103FB184F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Espace réservé des commentaires 2">
            <a:extLst>
              <a:ext uri="{FF2B5EF4-FFF2-40B4-BE49-F238E27FC236}">
                <a16:creationId xmlns:a16="http://schemas.microsoft.com/office/drawing/2014/main" id="{576BF59C-27BC-AA93-1741-80EEC387F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baseline="-25000"/>
          </a:p>
        </p:txBody>
      </p:sp>
      <p:sp>
        <p:nvSpPr>
          <p:cNvPr id="43011" name="Espace réservé du numéro de diapositive 3">
            <a:extLst>
              <a:ext uri="{FF2B5EF4-FFF2-40B4-BE49-F238E27FC236}">
                <a16:creationId xmlns:a16="http://schemas.microsoft.com/office/drawing/2014/main" id="{2096B23D-E258-635A-7C28-C41A21D30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17550" indent="-276225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03313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4638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84375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ECEC843-113E-6E4A-8304-A93C2E32BA28}" type="slidenum">
              <a:rPr lang="fr-FR" altLang="fr-FR" sz="1200" smtClean="0">
                <a:latin typeface="Calibri" panose="020F0502020204030204" pitchFamily="34" charset="0"/>
              </a:rPr>
              <a:pPr/>
              <a:t>26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>
            <a:extLst>
              <a:ext uri="{FF2B5EF4-FFF2-40B4-BE49-F238E27FC236}">
                <a16:creationId xmlns:a16="http://schemas.microsoft.com/office/drawing/2014/main" id="{8345B8B9-DF7B-D69B-205F-A28E425735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Espace réservé des commentaires 2">
            <a:extLst>
              <a:ext uri="{FF2B5EF4-FFF2-40B4-BE49-F238E27FC236}">
                <a16:creationId xmlns:a16="http://schemas.microsoft.com/office/drawing/2014/main" id="{31C3CBA6-7E04-595E-56DC-E695BE991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baseline="-25000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9A834ABD-7507-3253-867B-35283277B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17550" indent="-276225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03313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4638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984375" indent="-220663" defTabSz="8826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F011FCE-88B8-4844-998B-CD218D2EE953}" type="slidenum">
              <a:rPr lang="fr-FR" altLang="fr-FR" sz="1200" smtClean="0">
                <a:latin typeface="Calibri" panose="020F0502020204030204" pitchFamily="34" charset="0"/>
              </a:rPr>
              <a:pPr/>
              <a:t>29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CEFD3-DE70-4D42-AA21-340155FE4472}" type="datetime1">
              <a:rPr lang="fr-FR" altLang="fr-FR" smtClean="0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671F76AB-6E0F-9B44-8210-D837CE7C5A4C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3853935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832048" cy="370171"/>
          </a:xfrm>
        </p:spPr>
        <p:txBody>
          <a:bodyPr/>
          <a:lstStyle/>
          <a:p>
            <a:pPr>
              <a:defRPr/>
            </a:pPr>
            <a:fld id="{BD0CDE9B-C306-8E40-812B-269271A86701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62A433D-1738-8048-8A96-F4CF80D94A2F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1029369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76064" cy="370171"/>
          </a:xfrm>
        </p:spPr>
        <p:txBody>
          <a:bodyPr/>
          <a:lstStyle/>
          <a:p>
            <a:pPr>
              <a:defRPr/>
            </a:pPr>
            <a:fld id="{BD0CDE9B-C306-8E40-812B-269271A86701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62A433D-1738-8048-8A96-F4CF80D94A2F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3539129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76064" cy="370171"/>
          </a:xfrm>
        </p:spPr>
        <p:txBody>
          <a:bodyPr/>
          <a:lstStyle/>
          <a:p>
            <a:pPr>
              <a:defRPr/>
            </a:pPr>
            <a:fld id="{BD0CDE9B-C306-8E40-812B-269271A86701}" type="datetime1">
              <a:rPr lang="fr-FR" altLang="fr-FR" smtClean="0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62A433D-1738-8048-8A96-F4CF80D94A2F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7255053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1048072" cy="370171"/>
          </a:xfrm>
        </p:spPr>
        <p:txBody>
          <a:bodyPr/>
          <a:lstStyle/>
          <a:p>
            <a:pPr>
              <a:defRPr/>
            </a:pPr>
            <a:fld id="{BD0CDE9B-C306-8E40-812B-269271A86701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62A433D-1738-8048-8A96-F4CF80D94A2F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9442728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04056" cy="370171"/>
          </a:xfrm>
        </p:spPr>
        <p:txBody>
          <a:bodyPr/>
          <a:lstStyle/>
          <a:p>
            <a:pPr>
              <a:defRPr/>
            </a:pPr>
            <a:fld id="{BD0CDE9B-C306-8E40-812B-269271A86701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62A433D-1738-8048-8A96-F4CF80D94A2F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0256134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68020" y="6135809"/>
            <a:ext cx="836428" cy="370171"/>
          </a:xfrm>
        </p:spPr>
        <p:txBody>
          <a:bodyPr/>
          <a:lstStyle/>
          <a:p>
            <a:pPr>
              <a:defRPr/>
            </a:pPr>
            <a:fld id="{D29CC62F-D75A-294D-9D0C-A545B534D906}" type="datetime1">
              <a:rPr lang="fr-FR" altLang="fr-FR" smtClean="0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094E5A-E595-3746-8DE0-CF2EFA20F55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1297663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76064" cy="370171"/>
          </a:xfrm>
        </p:spPr>
        <p:txBody>
          <a:bodyPr/>
          <a:lstStyle/>
          <a:p>
            <a:pPr>
              <a:defRPr/>
            </a:pPr>
            <a:fld id="{2D87D6D5-5D1D-1F45-9E82-FBF37216DD31}" type="datetime1">
              <a:rPr lang="fr-FR" altLang="fr-FR" smtClean="0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CAE7E-9909-C844-BF99-8B7E2ED14CEE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7383390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1048072" cy="370171"/>
          </a:xfrm>
        </p:spPr>
        <p:txBody>
          <a:bodyPr/>
          <a:lstStyle/>
          <a:p>
            <a:pPr>
              <a:defRPr/>
            </a:pPr>
            <a:fld id="{A8C7C89E-585E-404F-8B4D-BBCF746110C6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82C9F-518B-B44E-9D07-0954C0CC18D7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87627097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76064" cy="370171"/>
          </a:xfrm>
        </p:spPr>
        <p:txBody>
          <a:bodyPr/>
          <a:lstStyle/>
          <a:p>
            <a:pPr>
              <a:defRPr/>
            </a:pPr>
            <a:fld id="{6A67840F-7036-C447-93F3-BB74A94E891C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0F73FA35-27E0-314A-8D0D-2E88AF18A684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9667998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04056" cy="370171"/>
          </a:xfrm>
        </p:spPr>
        <p:txBody>
          <a:bodyPr/>
          <a:lstStyle/>
          <a:p>
            <a:pPr>
              <a:defRPr/>
            </a:pPr>
            <a:fld id="{F3BFF649-6A04-3D49-82D5-AAD4F7C9B78F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D53B5A31-5C69-4349-B5A9-971539345B3F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46725881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832048" cy="370171"/>
          </a:xfrm>
        </p:spPr>
        <p:txBody>
          <a:bodyPr/>
          <a:lstStyle/>
          <a:p>
            <a:pPr>
              <a:defRPr/>
            </a:pPr>
            <a:fld id="{7DB1E17E-A5D7-E849-94B4-F1987F1E6CEE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22BB678F-19DB-5744-99EC-9031A5098431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2566528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832048" cy="370171"/>
          </a:xfrm>
        </p:spPr>
        <p:txBody>
          <a:bodyPr/>
          <a:lstStyle/>
          <a:p>
            <a:pPr>
              <a:defRPr/>
            </a:pPr>
            <a:fld id="{C0BA43BC-4AE3-3745-9477-A789BDF8862A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D9412-0000-1748-9EE9-F61B474874BC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4962487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04056" cy="370171"/>
          </a:xfrm>
        </p:spPr>
        <p:txBody>
          <a:bodyPr/>
          <a:lstStyle/>
          <a:p>
            <a:pPr>
              <a:defRPr/>
            </a:pPr>
            <a:fld id="{40839310-C41D-744A-888B-39B671E97BE0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48874367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04056" cy="370171"/>
          </a:xfrm>
        </p:spPr>
        <p:txBody>
          <a:bodyPr/>
          <a:lstStyle/>
          <a:p>
            <a:pPr>
              <a:defRPr/>
            </a:pPr>
            <a:fld id="{3BB50BA4-315F-C64E-B905-DC72E27AD6AB}" type="datetime1">
              <a:rPr lang="fr-FR" altLang="fr-FR" smtClean="0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BE8C1-78F2-CD4E-BF18-7B8A37D3DEDA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7854092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04056" cy="370171"/>
          </a:xfrm>
        </p:spPr>
        <p:txBody>
          <a:bodyPr/>
          <a:lstStyle/>
          <a:p>
            <a:pPr>
              <a:defRPr/>
            </a:pPr>
            <a:fld id="{346D4C70-64D5-F744-8C73-FA2174D11438}" type="datetime1">
              <a:rPr lang="fr-FR" altLang="fr-FR" smtClean="0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F354986C-D7BE-3A4F-8382-21BA827247FD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1520680"/>
      </p:ext>
    </p:extLst>
  </p:cSld>
  <p:clrMapOvr>
    <a:masterClrMapping/>
  </p:clrMapOvr>
  <p:transition spd="slow">
    <p:circl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0CDE9B-C306-8E40-812B-269271A86701}" type="datetime1">
              <a:rPr lang="fr-FR" altLang="fr-FR" smtClean="0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762A433D-1738-8048-8A96-F4CF80D94A2F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185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ransition spd="slow">
    <p:circle/>
  </p:transition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>
            <a:extLst>
              <a:ext uri="{FF2B5EF4-FFF2-40B4-BE49-F238E27FC236}">
                <a16:creationId xmlns:a16="http://schemas.microsoft.com/office/drawing/2014/main" id="{B3045240-D8A2-5AAD-3625-9556DB86E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192" y="4421336"/>
            <a:ext cx="8437563" cy="709334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fr-FR" altLang="ja-JP" sz="36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r-FR" altLang="ja-JP" sz="3600" dirty="0">
                <a:latin typeface="Tahoma" panose="020B0604030504040204" pitchFamily="34" charset="0"/>
                <a:cs typeface="Tahoma" panose="020B0604030504040204" pitchFamily="34" charset="0"/>
              </a:rPr>
              <a:t>Optimiste 29 Handi-Cap-Ouest</a:t>
            </a:r>
            <a:endParaRPr lang="fr-FR" altLang="fr-FR" sz="3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86" name="Sous-titre 2">
            <a:extLst>
              <a:ext uri="{FF2B5EF4-FFF2-40B4-BE49-F238E27FC236}">
                <a16:creationId xmlns:a16="http://schemas.microsoft.com/office/drawing/2014/main" id="{FCE5CA12-339D-4CFD-3BED-6A99EB856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7813" y="549275"/>
            <a:ext cx="7429500" cy="614363"/>
          </a:xfrm>
        </p:spPr>
        <p:txBody>
          <a:bodyPr/>
          <a:lstStyle/>
          <a:p>
            <a:pPr algn="r" eaLnBrk="1" hangingPunct="1"/>
            <a:r>
              <a:rPr lang="fr-FR" altLang="fr-FR" b="1" dirty="0">
                <a:solidFill>
                  <a:schemeClr val="tx1"/>
                </a:solidFill>
              </a:rPr>
              <a:t>Samedi </a:t>
            </a:r>
            <a:r>
              <a:rPr lang="fr-FR" altLang="fr-FR" b="1" dirty="0"/>
              <a:t>15 mars 2025</a:t>
            </a:r>
            <a:endParaRPr lang="fr-FR" altLang="fr-FR" b="1" dirty="0">
              <a:solidFill>
                <a:schemeClr val="tx1"/>
              </a:solidFill>
            </a:endParaRPr>
          </a:p>
        </p:txBody>
      </p:sp>
      <p:sp>
        <p:nvSpPr>
          <p:cNvPr id="16387" name="Espace réservé du numéro de diapositive 12">
            <a:extLst>
              <a:ext uri="{FF2B5EF4-FFF2-40B4-BE49-F238E27FC236}">
                <a16:creationId xmlns:a16="http://schemas.microsoft.com/office/drawing/2014/main" id="{4849F0A0-17B2-743E-CB2A-FB5F7EBC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85ACC8-B6DC-B84C-BFE8-A830B6C79BB8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8D97DB36-7651-AED4-C4FF-00D5AB830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02" y="5335151"/>
            <a:ext cx="7777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Informal Roman" panose="030604020304060B0204" pitchFamily="66" charset="0"/>
              </a:rPr>
              <a:t>HANDI / VALIDES, NAVIGUONS ENSEMBLE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B99E5E-178D-1419-C400-B0CF195A8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0" y="162308"/>
            <a:ext cx="2778646" cy="1523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CE0109-670D-5E95-A2C6-E2EE4AF39F31}"/>
              </a:ext>
            </a:extLst>
          </p:cNvPr>
          <p:cNvSpPr txBox="1"/>
          <p:nvPr/>
        </p:nvSpPr>
        <p:spPr>
          <a:xfrm>
            <a:off x="827584" y="234888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Assemblée générale ordinaire Année 2024</a:t>
            </a: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Embarquements par les bateaux participants à l’édition 2023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904181" y="1283072"/>
            <a:ext cx="3672408" cy="223224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932040" y="3809703"/>
            <a:ext cx="3528392" cy="2228591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719851" y="1407368"/>
            <a:ext cx="395277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Filao ~Ecole de Voile DZ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345048" y="4035181"/>
            <a:ext cx="352928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Grande Hermine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290534" y="5635987"/>
            <a:ext cx="2811404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Marine Nationale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90" y="5819328"/>
            <a:ext cx="1844500" cy="91488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436096" y="186903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64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12 sorties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209590" y="465313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75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11 sorties</a:t>
            </a:r>
          </a:p>
        </p:txBody>
      </p:sp>
      <p:sp>
        <p:nvSpPr>
          <p:cNvPr id="16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236296" y="6135089"/>
            <a:ext cx="1302484" cy="370171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15/03/2025</a:t>
            </a:r>
          </a:p>
        </p:txBody>
      </p:sp>
    </p:spTree>
    <p:extLst>
      <p:ext uri="{BB962C8B-B14F-4D97-AF65-F5344CB8AC3E}">
        <p14:creationId xmlns:p14="http://schemas.microsoft.com/office/powerpoint/2010/main" val="2062705064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Embarquements par les bateaux participants à l’édition 2023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611560" y="1333589"/>
            <a:ext cx="3672408" cy="223224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283968" y="851311"/>
            <a:ext cx="395277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Ile Tristan ~ DZ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4932040" y="3809703"/>
            <a:ext cx="3528392" cy="222859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090726" y="3717032"/>
            <a:ext cx="2586996" cy="461665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Kendalc’h</a:t>
            </a:r>
            <a:endParaRPr lang="fr-FR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67" y="5733256"/>
            <a:ext cx="1844500" cy="91488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436096" y="1869033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99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35 Fauteuils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11 sorties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91780" y="460083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79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7 sorties</a:t>
            </a:r>
          </a:p>
        </p:txBody>
      </p:sp>
      <p:sp>
        <p:nvSpPr>
          <p:cNvPr id="16" name="Espace réservé de la date 1"/>
          <p:cNvSpPr txBox="1">
            <a:spLocks/>
          </p:cNvSpPr>
          <p:nvPr/>
        </p:nvSpPr>
        <p:spPr>
          <a:xfrm>
            <a:off x="7161118" y="6277967"/>
            <a:ext cx="1302484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dirty="0"/>
              <a:t>15/03/2025</a:t>
            </a:r>
          </a:p>
        </p:txBody>
      </p:sp>
    </p:spTree>
    <p:extLst>
      <p:ext uri="{BB962C8B-B14F-4D97-AF65-F5344CB8AC3E}">
        <p14:creationId xmlns:p14="http://schemas.microsoft.com/office/powerpoint/2010/main" val="1904079751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668344" y="6135089"/>
            <a:ext cx="870436" cy="370171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15/03/2025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483520" y="1280529"/>
            <a:ext cx="584978" cy="365125"/>
          </a:xfrm>
        </p:spPr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Embarquements par les bateaux participants à l’édition 2023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583852" y="1329458"/>
            <a:ext cx="3672408" cy="2376264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357999" y="1160449"/>
            <a:ext cx="3944563" cy="461665"/>
          </a:xfrm>
          <a:prstGeom prst="rect">
            <a:avLst/>
          </a:prstGeom>
          <a:solidFill>
            <a:srgbClr val="FF33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Bag Ar Spi ~ Optimiste 29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5292080" y="3212976"/>
            <a:ext cx="3010482" cy="2825318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83852" y="4071616"/>
            <a:ext cx="4536504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Aqua-Club DZ ~ Reine de l’Arvor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805473"/>
            <a:ext cx="1844500" cy="91488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36096" y="1869033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183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42 Fauteuils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15 sorties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96020" y="541674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125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9 sorties</a:t>
            </a:r>
          </a:p>
        </p:txBody>
      </p:sp>
    </p:spTree>
    <p:extLst>
      <p:ext uri="{BB962C8B-B14F-4D97-AF65-F5344CB8AC3E}">
        <p14:creationId xmlns:p14="http://schemas.microsoft.com/office/powerpoint/2010/main" val="1249418428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452320" y="6135089"/>
            <a:ext cx="1086460" cy="370171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15/03/2025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504888" y="1303848"/>
            <a:ext cx="584978" cy="365125"/>
          </a:xfrm>
        </p:spPr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Embarquements par les bateaux participants à l’édition 2023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605220" y="1352777"/>
            <a:ext cx="3672408" cy="2376264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587877" y="851311"/>
            <a:ext cx="3024336" cy="461665"/>
          </a:xfrm>
          <a:prstGeom prst="rect">
            <a:avLst/>
          </a:prstGeom>
          <a:solidFill>
            <a:srgbClr val="0070C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Skellig</a:t>
            </a:r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~ DZ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932040" y="3809703"/>
            <a:ext cx="3528392" cy="2228591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397308" y="4094935"/>
            <a:ext cx="3210272" cy="46166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00FF"/>
                </a:solidFill>
                <a:latin typeface="Book Antiqua" panose="02040602050305030304" pitchFamily="18" charset="0"/>
              </a:rPr>
              <a:t>Sterenn</a:t>
            </a:r>
            <a:endParaRPr lang="fr-FR" sz="2400" b="1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41" y="6015792"/>
            <a:ext cx="1844500" cy="9148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17388" y="544006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83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13 sorties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187249" y="202484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44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6 sorties</a:t>
            </a:r>
          </a:p>
        </p:txBody>
      </p:sp>
    </p:spTree>
    <p:extLst>
      <p:ext uri="{BB962C8B-B14F-4D97-AF65-F5344CB8AC3E}">
        <p14:creationId xmlns:p14="http://schemas.microsoft.com/office/powerpoint/2010/main" val="657966270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524328" y="6135089"/>
            <a:ext cx="1014452" cy="370171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15/03/2025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531444" y="1344375"/>
            <a:ext cx="584978" cy="365125"/>
          </a:xfrm>
        </p:spPr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sp>
        <p:nvSpPr>
          <p:cNvPr id="4" name="ZoneTexte 3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Embarquements par les bateaux participants à l’édition 2023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631776" y="1393304"/>
            <a:ext cx="3672408" cy="2376264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427983" y="980728"/>
            <a:ext cx="3800547" cy="830997"/>
          </a:xfrm>
          <a:prstGeom prst="rect">
            <a:avLst/>
          </a:prstGeom>
          <a:solidFill>
            <a:srgbClr val="FF33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SNSM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Yves &amp; François </a:t>
            </a:r>
            <a:r>
              <a:rPr lang="fr-FR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Olivaux</a:t>
            </a:r>
            <a:endParaRPr lang="fr-FR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20" y="6242242"/>
            <a:ext cx="1004140" cy="49805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20072" y="20617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34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3 sorties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4427984" y="3769568"/>
            <a:ext cx="4104456" cy="2179712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67585" y="4201616"/>
            <a:ext cx="3536599" cy="830997"/>
          </a:xfrm>
          <a:prstGeom prst="rect">
            <a:avLst/>
          </a:prstGeom>
          <a:solidFill>
            <a:srgbClr val="FF330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SNSM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Amiral </a:t>
            </a:r>
            <a:r>
              <a:rPr lang="fr-FR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Amann</a:t>
            </a:r>
            <a:endParaRPr lang="fr-FR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55912" y="564177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33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3 sorties</a:t>
            </a:r>
          </a:p>
        </p:txBody>
      </p:sp>
    </p:spTree>
    <p:extLst>
      <p:ext uri="{BB962C8B-B14F-4D97-AF65-F5344CB8AC3E}">
        <p14:creationId xmlns:p14="http://schemas.microsoft.com/office/powerpoint/2010/main" val="3674400095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1">
            <a:extLst>
              <a:ext uri="{FF2B5EF4-FFF2-40B4-BE49-F238E27FC236}">
                <a16:creationId xmlns:a16="http://schemas.microsoft.com/office/drawing/2014/main" id="{5B2CE054-EBE6-0A20-93FB-8587A66FD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1484784"/>
            <a:ext cx="7499259" cy="2262781"/>
          </a:xfrm>
        </p:spPr>
        <p:txBody>
          <a:bodyPr>
            <a:normAutofit/>
          </a:bodyPr>
          <a:lstStyle/>
          <a:p>
            <a:pPr algn="ctr"/>
            <a:r>
              <a:rPr lang="fr-FR" altLang="fr-FR" sz="4000" dirty="0"/>
              <a:t>VOTE DU RAPPORT MORAL</a:t>
            </a:r>
          </a:p>
        </p:txBody>
      </p:sp>
      <p:sp>
        <p:nvSpPr>
          <p:cNvPr id="30722" name="Espace réservé du numéro de diapositive 3">
            <a:extLst>
              <a:ext uri="{FF2B5EF4-FFF2-40B4-BE49-F238E27FC236}">
                <a16:creationId xmlns:a16="http://schemas.microsoft.com/office/drawing/2014/main" id="{D1AABF43-2B5F-01A2-32DE-ECD66949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9A999C-14C1-3F41-8B25-5469BFF692D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8FEE07-3E3D-82F9-63A4-9CE2B5162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9249"/>
            <a:ext cx="2778646" cy="152340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re 1">
            <a:extLst>
              <a:ext uri="{FF2B5EF4-FFF2-40B4-BE49-F238E27FC236}">
                <a16:creationId xmlns:a16="http://schemas.microsoft.com/office/drawing/2014/main" id="{561CFC1E-3A99-6842-C1F6-4F4B61A01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60" y="2439058"/>
            <a:ext cx="8892480" cy="827888"/>
          </a:xfrm>
        </p:spPr>
        <p:txBody>
          <a:bodyPr/>
          <a:lstStyle/>
          <a:p>
            <a:pPr algn="ctr"/>
            <a:r>
              <a:rPr lang="fr-FR" altLang="fr-FR" sz="4000" dirty="0"/>
              <a:t>RAPPORT FINANCIER</a:t>
            </a:r>
          </a:p>
        </p:txBody>
      </p:sp>
      <p:sp>
        <p:nvSpPr>
          <p:cNvPr id="31746" name="Espace réservé du numéro de diapositive 3">
            <a:extLst>
              <a:ext uri="{FF2B5EF4-FFF2-40B4-BE49-F238E27FC236}">
                <a16:creationId xmlns:a16="http://schemas.microsoft.com/office/drawing/2014/main" id="{DCEB2205-9B02-50AF-DF91-760E07DE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978E9D-FC11-3544-876A-4FAC3B57F21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241651-1ED1-E25C-CB3F-51188E32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48680"/>
            <a:ext cx="2778646" cy="152340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FD48A-8772-CF5E-E3C5-350B57F52B0C}"/>
              </a:ext>
            </a:extLst>
          </p:cNvPr>
          <p:cNvSpPr txBox="1">
            <a:spLocks/>
          </p:cNvSpPr>
          <p:nvPr/>
        </p:nvSpPr>
        <p:spPr>
          <a:xfrm>
            <a:off x="1619672" y="476672"/>
            <a:ext cx="5051425" cy="642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sz="3200" dirty="0">
                <a:latin typeface="Tahoma" panose="020B0604030504040204" pitchFamily="34" charset="0"/>
                <a:cs typeface="Tahoma" panose="020B0604030504040204" pitchFamily="34" charset="0"/>
              </a:rPr>
              <a:t>Charges 2023 2024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3194C63D-7FB1-E4D6-FACC-F203CA7D1063}"/>
              </a:ext>
            </a:extLst>
          </p:cNvPr>
          <p:cNvGraphicFramePr>
            <a:graphicFrameLocks/>
          </p:cNvGraphicFramePr>
          <p:nvPr/>
        </p:nvGraphicFramePr>
        <p:xfrm>
          <a:off x="611561" y="1340768"/>
          <a:ext cx="828092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0360940"/>
      </p:ext>
    </p:extLst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71865BB1-6C0B-602C-1C1D-871B79661558}"/>
              </a:ext>
            </a:extLst>
          </p:cNvPr>
          <p:cNvSpPr txBox="1">
            <a:spLocks/>
          </p:cNvSpPr>
          <p:nvPr/>
        </p:nvSpPr>
        <p:spPr>
          <a:xfrm>
            <a:off x="1276028" y="1301056"/>
            <a:ext cx="7632848" cy="4392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fr-FR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u="sng" dirty="0"/>
              <a:t>Locations 2023 </a:t>
            </a:r>
            <a:r>
              <a:rPr lang="fr-FR" sz="2400" b="1" dirty="0"/>
              <a:t>: </a:t>
            </a:r>
            <a:r>
              <a:rPr lang="fr-FR" sz="2400" dirty="0"/>
              <a:t>L’acompte de la location du chapiteau a été payé en 2022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u="sng" dirty="0"/>
              <a:t>Assurances 2024 </a:t>
            </a:r>
            <a:r>
              <a:rPr lang="fr-FR" sz="2400" b="1" dirty="0"/>
              <a:t>:  </a:t>
            </a:r>
            <a:r>
              <a:rPr lang="fr-FR" sz="2400" dirty="0"/>
              <a:t>Remboursement Richard Marika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u="sng" dirty="0"/>
              <a:t>Déplacements 2024 </a:t>
            </a:r>
            <a:r>
              <a:rPr lang="fr-FR" sz="2400" b="1" dirty="0"/>
              <a:t>: </a:t>
            </a:r>
            <a:r>
              <a:rPr lang="fr-FR" sz="2400" dirty="0"/>
              <a:t>Catamaran et Brest 2024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u="sng" dirty="0"/>
              <a:t>Achats 2023 </a:t>
            </a:r>
            <a:r>
              <a:rPr lang="fr-FR" sz="2400" b="1" dirty="0"/>
              <a:t>: </a:t>
            </a:r>
            <a:r>
              <a:rPr lang="fr-FR" sz="2400" dirty="0"/>
              <a:t>Catamaran</a:t>
            </a:r>
          </a:p>
          <a:p>
            <a:endParaRPr lang="fr-FR" altLang="fr-FR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813E06-2BC0-0BEB-044F-0D1D7F5124EE}"/>
              </a:ext>
            </a:extLst>
          </p:cNvPr>
          <p:cNvSpPr txBox="1">
            <a:spLocks/>
          </p:cNvSpPr>
          <p:nvPr/>
        </p:nvSpPr>
        <p:spPr>
          <a:xfrm>
            <a:off x="1691680" y="659260"/>
            <a:ext cx="6696744" cy="642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sz="3200" dirty="0">
                <a:latin typeface="Tahoma" panose="020B0604030504040204" pitchFamily="34" charset="0"/>
                <a:cs typeface="Tahoma" panose="020B0604030504040204" pitchFamily="34" charset="0"/>
              </a:rPr>
              <a:t>Charges 2023 2024 - Commentaires</a:t>
            </a:r>
          </a:p>
        </p:txBody>
      </p:sp>
    </p:spTree>
    <p:extLst>
      <p:ext uri="{BB962C8B-B14F-4D97-AF65-F5344CB8AC3E}">
        <p14:creationId xmlns:p14="http://schemas.microsoft.com/office/powerpoint/2010/main" val="649491158"/>
      </p:ext>
    </p:extLst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7FD63E3-756D-1989-115D-7696F3824103}"/>
              </a:ext>
            </a:extLst>
          </p:cNvPr>
          <p:cNvSpPr txBox="1">
            <a:spLocks/>
          </p:cNvSpPr>
          <p:nvPr/>
        </p:nvSpPr>
        <p:spPr>
          <a:xfrm>
            <a:off x="1619672" y="620688"/>
            <a:ext cx="5051425" cy="642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sz="3200" dirty="0">
                <a:latin typeface="Tahoma" panose="020B0604030504040204" pitchFamily="34" charset="0"/>
                <a:cs typeface="Tahoma" panose="020B0604030504040204" pitchFamily="34" charset="0"/>
              </a:rPr>
              <a:t>Achats 2023 2024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C8F00B72-E2BC-CEAB-2903-5076ABC01FFA}"/>
              </a:ext>
            </a:extLst>
          </p:cNvPr>
          <p:cNvGraphicFramePr>
            <a:graphicFrameLocks/>
          </p:cNvGraphicFramePr>
          <p:nvPr/>
        </p:nvGraphicFramePr>
        <p:xfrm>
          <a:off x="611560" y="1412776"/>
          <a:ext cx="8280919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6921064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>
            <a:extLst>
              <a:ext uri="{FF2B5EF4-FFF2-40B4-BE49-F238E27FC236}">
                <a16:creationId xmlns:a16="http://schemas.microsoft.com/office/drawing/2014/main" id="{144D55FB-1703-6874-2A1F-5F3A2EB39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295275"/>
            <a:ext cx="7429500" cy="642938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3200" dirty="0">
                <a:latin typeface="Tahoma" panose="020B0604030504040204" pitchFamily="34" charset="0"/>
                <a:cs typeface="Tahoma" panose="020B0604030504040204" pitchFamily="34" charset="0"/>
              </a:rPr>
              <a:t>Ordre du jour</a:t>
            </a:r>
          </a:p>
        </p:txBody>
      </p:sp>
      <p:sp>
        <p:nvSpPr>
          <p:cNvPr id="18435" name="Espace réservé du numéro de diapositive 14">
            <a:extLst>
              <a:ext uri="{FF2B5EF4-FFF2-40B4-BE49-F238E27FC236}">
                <a16:creationId xmlns:a16="http://schemas.microsoft.com/office/drawing/2014/main" id="{3554EFFE-D003-984B-E8DF-0ED03B5D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5DA0DA-CB32-FA4D-BD30-454313039449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8434" name="ZoneTexte 13">
            <a:extLst>
              <a:ext uri="{FF2B5EF4-FFF2-40B4-BE49-F238E27FC236}">
                <a16:creationId xmlns:a16="http://schemas.microsoft.com/office/drawing/2014/main" id="{96EBB13C-9FA5-A755-69FA-1C2A603AF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420" y="1335528"/>
            <a:ext cx="6876667" cy="285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fr-FR" altLang="fr-FR" sz="2800" dirty="0">
              <a:cs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fr-FR" altLang="fr-FR" sz="2800" dirty="0">
              <a:cs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fr-FR" altLang="fr-FR" sz="2800" dirty="0">
                <a:cs typeface="Tahoma" panose="020B0604030504040204" pitchFamily="34" charset="0"/>
              </a:rPr>
              <a:t>Rapport moral 2024 et vote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fr-FR" altLang="fr-FR" sz="2800" dirty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fr-FR" altLang="fr-FR" sz="2800" dirty="0">
                <a:cs typeface="Tahoma" panose="020B0604030504040204" pitchFamily="34" charset="0"/>
              </a:rPr>
              <a:t>Bilan financier 2024 et vote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</a:pPr>
            <a:endParaRPr lang="fr-FR" altLang="fr-FR" sz="2800" dirty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fr-FR" altLang="fr-FR" sz="2800" dirty="0">
                <a:cs typeface="Tahoma" panose="020B0604030504040204" pitchFamily="34" charset="0"/>
              </a:rPr>
              <a:t>Projets 2025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fr-FR" altLang="fr-FR" sz="2800" dirty="0"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A3356-1413-7036-5324-B1BE3B213ABE}"/>
              </a:ext>
            </a:extLst>
          </p:cNvPr>
          <p:cNvSpPr txBox="1">
            <a:spLocks/>
          </p:cNvSpPr>
          <p:nvPr/>
        </p:nvSpPr>
        <p:spPr>
          <a:xfrm>
            <a:off x="1691680" y="620688"/>
            <a:ext cx="5051425" cy="642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sz="3200" dirty="0">
                <a:latin typeface="Tahoma" panose="020B0604030504040204" pitchFamily="34" charset="0"/>
                <a:cs typeface="Tahoma" panose="020B0604030504040204" pitchFamily="34" charset="0"/>
              </a:rPr>
              <a:t>Produits 2023 2024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BF4210F0-ACBC-A8A9-C91D-BD379CF8A968}"/>
              </a:ext>
            </a:extLst>
          </p:cNvPr>
          <p:cNvGraphicFramePr>
            <a:graphicFrameLocks/>
          </p:cNvGraphicFramePr>
          <p:nvPr/>
        </p:nvGraphicFramePr>
        <p:xfrm>
          <a:off x="683568" y="1340768"/>
          <a:ext cx="820891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8819382"/>
      </p:ext>
    </p:extLst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7A73A7CD-1FCC-6751-4F14-8619B3040FFC}"/>
              </a:ext>
            </a:extLst>
          </p:cNvPr>
          <p:cNvSpPr txBox="1">
            <a:spLocks/>
          </p:cNvSpPr>
          <p:nvPr/>
        </p:nvSpPr>
        <p:spPr>
          <a:xfrm>
            <a:off x="2123728" y="1514055"/>
            <a:ext cx="6408712" cy="52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000" u="sng" dirty="0"/>
              <a:t>Entrées 2024 </a:t>
            </a:r>
            <a:r>
              <a:rPr lang="fr-FR" sz="2000" dirty="0"/>
              <a:t>: Brest 2024 et  Temps fêtes</a:t>
            </a:r>
          </a:p>
          <a:p>
            <a:endParaRPr lang="fr-FR" sz="2000" u="sng" dirty="0"/>
          </a:p>
          <a:p>
            <a:r>
              <a:rPr lang="fr-FR" sz="2000" u="sng" dirty="0"/>
              <a:t>Subventions publiques locales</a:t>
            </a:r>
          </a:p>
          <a:p>
            <a:pPr algn="ctr"/>
            <a:endParaRPr lang="fr-FR" sz="2000" b="1" u="sng" dirty="0"/>
          </a:p>
          <a:p>
            <a:r>
              <a:rPr lang="fr-FR" sz="2000" dirty="0"/>
              <a:t>2023</a:t>
            </a:r>
          </a:p>
          <a:p>
            <a:r>
              <a:rPr lang="fr-FR" sz="2000" dirty="0"/>
              <a:t> - 5 200 € Dépt </a:t>
            </a:r>
            <a:r>
              <a:rPr lang="fr-FR" sz="2000" dirty="0" err="1"/>
              <a:t>Distro</a:t>
            </a:r>
            <a:r>
              <a:rPr lang="fr-FR" sz="2000" dirty="0"/>
              <a:t> et régularisation Richard Marika</a:t>
            </a:r>
          </a:p>
          <a:p>
            <a:r>
              <a:rPr lang="fr-FR" sz="2000" dirty="0"/>
              <a:t> - 30 000 € Dépt Catamaran</a:t>
            </a:r>
          </a:p>
          <a:p>
            <a:r>
              <a:rPr lang="fr-FR" sz="2000" dirty="0"/>
              <a:t> - 9 000 € DZ</a:t>
            </a:r>
          </a:p>
          <a:p>
            <a:endParaRPr lang="fr-FR" sz="2000" u="sng" dirty="0"/>
          </a:p>
          <a:p>
            <a:r>
              <a:rPr lang="fr-FR" sz="2000" u="sng" dirty="0"/>
              <a:t>Subventions privées</a:t>
            </a:r>
          </a:p>
          <a:p>
            <a:r>
              <a:rPr lang="fr-FR" sz="2000" dirty="0"/>
              <a:t>AXA : 1 500 €</a:t>
            </a:r>
          </a:p>
          <a:p>
            <a:r>
              <a:rPr lang="fr-FR" sz="2000" dirty="0"/>
              <a:t>Ys Blue catamaran : 5 000 €</a:t>
            </a:r>
          </a:p>
          <a:p>
            <a:r>
              <a:rPr lang="fr-FR" sz="2000" dirty="0"/>
              <a:t>Crédit agricole : 5 000 €</a:t>
            </a:r>
          </a:p>
          <a:p>
            <a:r>
              <a:rPr lang="fr-FR" sz="2000" dirty="0"/>
              <a:t>Groupama : 1 500 €</a:t>
            </a:r>
          </a:p>
          <a:p>
            <a:r>
              <a:rPr lang="fr-FR" sz="2000" dirty="0" err="1"/>
              <a:t>Franpac</a:t>
            </a:r>
            <a:r>
              <a:rPr lang="fr-FR" sz="2000" dirty="0"/>
              <a:t> : 6 000 €</a:t>
            </a:r>
          </a:p>
          <a:p>
            <a:r>
              <a:rPr lang="fr-FR" sz="2000" dirty="0"/>
              <a:t>Allianz : 12 500 €</a:t>
            </a:r>
          </a:p>
          <a:p>
            <a:endParaRPr lang="fr-FR" sz="2000" b="1" dirty="0"/>
          </a:p>
          <a:p>
            <a:endParaRPr lang="fr-FR" sz="2000" b="1" u="sng" dirty="0"/>
          </a:p>
          <a:p>
            <a:endParaRPr lang="fr-FR" sz="2000" b="1" u="sng" dirty="0"/>
          </a:p>
          <a:p>
            <a:endParaRPr lang="fr-FR" sz="2000" b="1" u="sng" dirty="0"/>
          </a:p>
          <a:p>
            <a:endParaRPr lang="fr-FR" altLang="fr-FR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6B8A48-8E0C-DC45-894A-0AAC73E46681}"/>
              </a:ext>
            </a:extLst>
          </p:cNvPr>
          <p:cNvSpPr txBox="1">
            <a:spLocks/>
          </p:cNvSpPr>
          <p:nvPr/>
        </p:nvSpPr>
        <p:spPr>
          <a:xfrm>
            <a:off x="1547664" y="641294"/>
            <a:ext cx="7128792" cy="642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fr-FR" altLang="fr-FR" sz="2700" dirty="0">
                <a:latin typeface="Tahoma" panose="020B0604030504040204" pitchFamily="34" charset="0"/>
                <a:cs typeface="Tahoma" panose="020B0604030504040204" pitchFamily="34" charset="0"/>
              </a:rPr>
              <a:t>Produits 2023 2024 - Commentaires</a:t>
            </a:r>
          </a:p>
        </p:txBody>
      </p:sp>
    </p:spTree>
    <p:extLst>
      <p:ext uri="{BB962C8B-B14F-4D97-AF65-F5344CB8AC3E}">
        <p14:creationId xmlns:p14="http://schemas.microsoft.com/office/powerpoint/2010/main" val="2577201864"/>
      </p:ext>
    </p:extLst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694A-699C-EB19-D3F8-994318F40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F15ED1C-8268-C07B-AEA5-30A12AA898B7}"/>
              </a:ext>
            </a:extLst>
          </p:cNvPr>
          <p:cNvSpPr txBox="1">
            <a:spLocks/>
          </p:cNvSpPr>
          <p:nvPr/>
        </p:nvSpPr>
        <p:spPr>
          <a:xfrm>
            <a:off x="1691680" y="1772816"/>
            <a:ext cx="4532709" cy="3384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fr-FR" sz="2000" dirty="0"/>
          </a:p>
          <a:p>
            <a:r>
              <a:rPr lang="fr-FR" sz="2000" u="sng" dirty="0"/>
              <a:t>Subventions publiques locales</a:t>
            </a:r>
          </a:p>
          <a:p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/>
              <a:t>Douarnenez : 9 000 €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/>
              <a:t>Département 2 000 €</a:t>
            </a:r>
          </a:p>
          <a:p>
            <a:r>
              <a:rPr lang="fr-FR" sz="2000" dirty="0"/>
              <a:t> </a:t>
            </a:r>
          </a:p>
          <a:p>
            <a:r>
              <a:rPr lang="fr-FR" sz="2000" u="sng" dirty="0"/>
              <a:t>Subventions privées</a:t>
            </a:r>
          </a:p>
          <a:p>
            <a:pPr algn="ctr"/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/>
              <a:t>Ys Blue catamaran : 5 000 €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err="1"/>
              <a:t>Franpac</a:t>
            </a:r>
            <a:r>
              <a:rPr lang="fr-FR" sz="2000" dirty="0"/>
              <a:t> : 6 000 €</a:t>
            </a:r>
          </a:p>
          <a:p>
            <a:endParaRPr lang="fr-FR" sz="2000" b="1" dirty="0"/>
          </a:p>
          <a:p>
            <a:endParaRPr lang="fr-FR" sz="2000" b="1" u="sng" dirty="0"/>
          </a:p>
          <a:p>
            <a:endParaRPr lang="fr-FR" sz="2000" b="1" u="sng" dirty="0"/>
          </a:p>
          <a:p>
            <a:endParaRPr lang="fr-FR" sz="2000" b="1" u="sng" dirty="0"/>
          </a:p>
          <a:p>
            <a:endParaRPr lang="fr-FR" altLang="fr-FR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14A3C55-A047-9614-7168-885A87315071}"/>
              </a:ext>
            </a:extLst>
          </p:cNvPr>
          <p:cNvSpPr txBox="1">
            <a:spLocks/>
          </p:cNvSpPr>
          <p:nvPr/>
        </p:nvSpPr>
        <p:spPr>
          <a:xfrm>
            <a:off x="1691680" y="620688"/>
            <a:ext cx="6480720" cy="642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fr-FR" altLang="fr-FR" sz="2700" dirty="0">
                <a:latin typeface="Tahoma" panose="020B0604030504040204" pitchFamily="34" charset="0"/>
                <a:cs typeface="Tahoma" panose="020B0604030504040204" pitchFamily="34" charset="0"/>
              </a:rPr>
              <a:t>Produits 2023 2024 - Commentaires</a:t>
            </a:r>
          </a:p>
        </p:txBody>
      </p:sp>
    </p:spTree>
    <p:extLst>
      <p:ext uri="{BB962C8B-B14F-4D97-AF65-F5344CB8AC3E}">
        <p14:creationId xmlns:p14="http://schemas.microsoft.com/office/powerpoint/2010/main" val="1843876103"/>
      </p:ext>
    </p:extLst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E4E6437-2203-B504-85E6-D782D5E8FA36}"/>
              </a:ext>
            </a:extLst>
          </p:cNvPr>
          <p:cNvSpPr txBox="1">
            <a:spLocks/>
          </p:cNvSpPr>
          <p:nvPr/>
        </p:nvSpPr>
        <p:spPr>
          <a:xfrm>
            <a:off x="1403648" y="409800"/>
            <a:ext cx="6624736" cy="642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700" dirty="0">
                <a:latin typeface="Tahoma" panose="020B0604030504040204" pitchFamily="34" charset="0"/>
                <a:cs typeface="Tahoma" panose="020B0604030504040204" pitchFamily="34" charset="0"/>
              </a:rPr>
              <a:t>Opération M’Ys Rose 2023 2024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A5700434-893B-47CF-9264-E07C0360E0BD}"/>
              </a:ext>
            </a:extLst>
          </p:cNvPr>
          <p:cNvGraphicFramePr>
            <a:graphicFrameLocks/>
          </p:cNvGraphicFramePr>
          <p:nvPr/>
        </p:nvGraphicFramePr>
        <p:xfrm>
          <a:off x="1259632" y="1052737"/>
          <a:ext cx="75963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7382692"/>
      </p:ext>
    </p:extLst>
  </p:cSld>
  <p:clrMapOvr>
    <a:masterClrMapping/>
  </p:clrMapOvr>
  <p:transition spd="slow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>
            <a:extLst>
              <a:ext uri="{FF2B5EF4-FFF2-40B4-BE49-F238E27FC236}">
                <a16:creationId xmlns:a16="http://schemas.microsoft.com/office/drawing/2014/main" id="{24CBB69D-6533-B625-496D-090ECD17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312" y="2924944"/>
            <a:ext cx="7632848" cy="778554"/>
          </a:xfrm>
        </p:spPr>
        <p:txBody>
          <a:bodyPr>
            <a:normAutofit/>
          </a:bodyPr>
          <a:lstStyle/>
          <a:p>
            <a:pPr algn="ctr"/>
            <a:r>
              <a:rPr lang="fr-FR" altLang="fr-FR" sz="4000" dirty="0"/>
              <a:t>VOTE DU RAPPORT FINANCIER</a:t>
            </a:r>
          </a:p>
        </p:txBody>
      </p:sp>
      <p:sp>
        <p:nvSpPr>
          <p:cNvPr id="39938" name="Espace réservé du numéro de diapositive 3">
            <a:extLst>
              <a:ext uri="{FF2B5EF4-FFF2-40B4-BE49-F238E27FC236}">
                <a16:creationId xmlns:a16="http://schemas.microsoft.com/office/drawing/2014/main" id="{EE07EB04-22C2-9240-9476-8F68327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A28087-E9AE-EA4D-ADFC-330E0F491155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BC4153-8D8F-76DB-F92B-B8F545A1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" y="136524"/>
            <a:ext cx="2778646" cy="152340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2">
            <a:extLst>
              <a:ext uri="{FF2B5EF4-FFF2-40B4-BE49-F238E27FC236}">
                <a16:creationId xmlns:a16="http://schemas.microsoft.com/office/drawing/2014/main" id="{65358B78-4FF5-D159-DA37-610CC99E1D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DD0EBF-C7BE-E441-9B04-6F5B0D339B33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E42D1F-C6FC-9E47-58C2-04AD589B59C2}"/>
              </a:ext>
            </a:extLst>
          </p:cNvPr>
          <p:cNvSpPr txBox="1"/>
          <p:nvPr/>
        </p:nvSpPr>
        <p:spPr>
          <a:xfrm>
            <a:off x="2627784" y="3075057"/>
            <a:ext cx="439261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PROJETS 2025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E26D52-187D-E8B4-86C7-66E8DF460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2778646" cy="152340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re 1">
            <a:extLst>
              <a:ext uri="{FF2B5EF4-FFF2-40B4-BE49-F238E27FC236}">
                <a16:creationId xmlns:a16="http://schemas.microsoft.com/office/drawing/2014/main" id="{146B3C46-60A4-270C-5040-BA0486DE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354" y="664209"/>
            <a:ext cx="6589200" cy="5669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altLang="ja-JP" sz="2700" dirty="0">
                <a:latin typeface="Tahoma" panose="020B0604030504040204" pitchFamily="34" charset="0"/>
                <a:cs typeface="Tahoma" panose="020B0604030504040204" pitchFamily="34" charset="0"/>
              </a:rPr>
              <a:t>Projets 2025</a:t>
            </a:r>
            <a:endParaRPr lang="fr-FR" altLang="fr-FR" sz="27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86" name="Espace réservé du numéro de diapositive 13">
            <a:extLst>
              <a:ext uri="{FF2B5EF4-FFF2-40B4-BE49-F238E27FC236}">
                <a16:creationId xmlns:a16="http://schemas.microsoft.com/office/drawing/2014/main" id="{2D9EFAAF-3145-D15B-F005-C28BAAA9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C79B0D-836C-5645-BB46-7A9D6A4142D6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584C35-8C91-3D5E-A3CD-63EE4465D0A4}"/>
              </a:ext>
            </a:extLst>
          </p:cNvPr>
          <p:cNvSpPr txBox="1"/>
          <p:nvPr/>
        </p:nvSpPr>
        <p:spPr>
          <a:xfrm>
            <a:off x="1325067" y="2276872"/>
            <a:ext cx="68329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sz="1800" b="1" dirty="0" err="1">
                <a:latin typeface="Arial" panose="020B0604020202020204" pitchFamily="34" charset="0"/>
              </a:rPr>
              <a:t>Distro</a:t>
            </a:r>
            <a:r>
              <a:rPr lang="fr-FR" altLang="fr-FR" sz="1800" b="1" dirty="0">
                <a:latin typeface="Arial" panose="020B0604020202020204" pitchFamily="34" charset="0"/>
              </a:rPr>
              <a:t> en Baie – </a:t>
            </a:r>
            <a:r>
              <a:rPr lang="fr-FR" altLang="fr-FR" sz="1800" dirty="0">
                <a:latin typeface="Arial" panose="020B0604020202020204" pitchFamily="34" charset="0"/>
              </a:rPr>
              <a:t>21 au 24 mai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altLang="fr-FR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sz="1800" b="1" dirty="0" err="1">
                <a:latin typeface="Arial" panose="020B0604020202020204" pitchFamily="34" charset="0"/>
              </a:rPr>
              <a:t>Distro</a:t>
            </a:r>
            <a:r>
              <a:rPr lang="fr-FR" altLang="fr-FR" sz="1800" b="1" dirty="0">
                <a:latin typeface="Arial" panose="020B0604020202020204" pitchFamily="34" charset="0"/>
              </a:rPr>
              <a:t> en rade </a:t>
            </a:r>
            <a:r>
              <a:rPr lang="fr-FR" altLang="fr-FR" sz="1800" dirty="0">
                <a:latin typeface="Arial" panose="020B0604020202020204" pitchFamily="34" charset="0"/>
              </a:rPr>
              <a:t>– 1</a:t>
            </a:r>
            <a:r>
              <a:rPr lang="fr-FR" altLang="fr-FR" sz="1800" baseline="30000" dirty="0">
                <a:latin typeface="Arial" panose="020B0604020202020204" pitchFamily="34" charset="0"/>
              </a:rPr>
              <a:t>er</a:t>
            </a:r>
            <a:r>
              <a:rPr lang="fr-FR" altLang="fr-FR" sz="1800" dirty="0">
                <a:latin typeface="Arial" panose="020B0604020202020204" pitchFamily="34" charset="0"/>
              </a:rPr>
              <a:t> au 3 juillet à Brest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altLang="fr-FR" sz="1800" b="1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b="1" dirty="0">
                <a:latin typeface="Arial" panose="020B0604020202020204" pitchFamily="34" charset="0"/>
              </a:rPr>
              <a:t>Calvados Cup : </a:t>
            </a:r>
            <a:r>
              <a:rPr lang="fr-FR" altLang="fr-FR" dirty="0">
                <a:latin typeface="Arial" panose="020B0604020202020204" pitchFamily="34" charset="0"/>
              </a:rPr>
              <a:t>26 au 29 juin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altLang="fr-FR" b="1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sz="1800" b="1" dirty="0">
                <a:latin typeface="Arial" panose="020B0604020202020204" pitchFamily="34" charset="0"/>
              </a:rPr>
              <a:t>Participation avec Sourire de Mômes : </a:t>
            </a:r>
            <a:r>
              <a:rPr lang="fr-FR" altLang="fr-FR" sz="1800" dirty="0">
                <a:latin typeface="Arial" panose="020B0604020202020204" pitchFamily="34" charset="0"/>
              </a:rPr>
              <a:t>14 et 15 juin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altLang="fr-FR" sz="1800" b="1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b="1" dirty="0">
                <a:latin typeface="Arial" panose="020B0604020202020204" pitchFamily="34" charset="0"/>
              </a:rPr>
              <a:t>M’Ys Rose : </a:t>
            </a:r>
            <a:r>
              <a:rPr lang="fr-FR" altLang="fr-FR" dirty="0">
                <a:latin typeface="Arial" panose="020B0604020202020204" pitchFamily="34" charset="0"/>
              </a:rPr>
              <a:t>12 octobre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altLang="fr-FR" b="1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fr-FR" b="1" dirty="0">
                <a:latin typeface="Arial" panose="020B0604020202020204" pitchFamily="34" charset="0"/>
              </a:rPr>
              <a:t>Sorties sur Bag Ar Spi à la demande</a:t>
            </a:r>
          </a:p>
          <a:p>
            <a:endParaRPr lang="fr-FR" altLang="fr-FR" sz="1800" dirty="0"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5B9C70-60B8-2CE9-A3F3-3E8D373F2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17232"/>
            <a:ext cx="2052449" cy="112526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442FE2-B1ED-5D9D-247A-318F1211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D9412-0000-1748-9EE9-F61B474874BC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  <p:pic>
        <p:nvPicPr>
          <p:cNvPr id="3" name="Image 2" descr="Une image contenant texte, affiche, graphisme, Prospectus&#10;&#10;Le contenu généré par l’IA peut être incorrect.">
            <a:extLst>
              <a:ext uri="{FF2B5EF4-FFF2-40B4-BE49-F238E27FC236}">
                <a16:creationId xmlns:a16="http://schemas.microsoft.com/office/drawing/2014/main" id="{386769A5-35E3-9993-89E8-C844872B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56792"/>
            <a:ext cx="3021784" cy="44312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58D2B3-F459-F078-C383-8D8CB2452FDF}"/>
              </a:ext>
            </a:extLst>
          </p:cNvPr>
          <p:cNvSpPr txBox="1"/>
          <p:nvPr/>
        </p:nvSpPr>
        <p:spPr>
          <a:xfrm>
            <a:off x="1093924" y="1616378"/>
            <a:ext cx="4680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altLang="fr-FR" sz="1800" dirty="0">
                <a:latin typeface="Arial" panose="020B0604020202020204" pitchFamily="34" charset="0"/>
              </a:rPr>
              <a:t>13 bateaux</a:t>
            </a:r>
          </a:p>
          <a:p>
            <a:endParaRPr lang="fr-FR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</a:rPr>
              <a:t> 4 rotations/jour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10h30 – 13h – 14h30 – 16h</a:t>
            </a:r>
            <a:endParaRPr lang="fr-FR" dirty="0"/>
          </a:p>
          <a:p>
            <a:endParaRPr lang="fr-FR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</a:rPr>
              <a:t> Durée : 1 heure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latin typeface="Arial" panose="020B0604020202020204" pitchFamily="34" charset="0"/>
              </a:rPr>
              <a:t>Pas d’inauguration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Arial" panose="020B0604020202020204" pitchFamily="34" charset="0"/>
              </a:rPr>
              <a:t>Sortie en mer le jeudi à 17h </a:t>
            </a:r>
            <a:r>
              <a:rPr lang="fr-FR" b="1" dirty="0">
                <a:latin typeface="Arial" panose="020B0604020202020204" pitchFamily="34" charset="0"/>
              </a:rPr>
              <a:t>pour les élus et partenaires</a:t>
            </a:r>
          </a:p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F461F0A-E184-D1F7-A5E4-5A2ACAD7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89" y="686871"/>
            <a:ext cx="6589200" cy="5669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altLang="ja-JP" sz="2700" dirty="0" err="1">
                <a:latin typeface="Tahoma" panose="020B0604030504040204" pitchFamily="34" charset="0"/>
                <a:cs typeface="Tahoma" panose="020B0604030504040204" pitchFamily="34" charset="0"/>
              </a:rPr>
              <a:t>Distro</a:t>
            </a:r>
            <a:r>
              <a:rPr lang="fr-FR" altLang="ja-JP" sz="2700" dirty="0">
                <a:latin typeface="Tahoma" panose="020B0604030504040204" pitchFamily="34" charset="0"/>
                <a:cs typeface="Tahoma" panose="020B0604030504040204" pitchFamily="34" charset="0"/>
              </a:rPr>
              <a:t> en Baie 2025</a:t>
            </a:r>
            <a:endParaRPr lang="fr-FR" altLang="fr-FR" sz="27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 7" descr="Une image contenant plein air, nuage, eau, ciel&#10;&#10;Le contenu généré par l’IA peut être incorrect.">
            <a:extLst>
              <a:ext uri="{FF2B5EF4-FFF2-40B4-BE49-F238E27FC236}">
                <a16:creationId xmlns:a16="http://schemas.microsoft.com/office/drawing/2014/main" id="{86061862-2D76-D02E-BDF0-218E5D3A4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89" y="4869160"/>
            <a:ext cx="2633120" cy="1753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116069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A5F79CD-DECF-9724-6888-27B9968A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839310-C41D-744A-888B-39B671E97BE0}" type="datetime1">
              <a:rPr lang="fr-FR" altLang="fr-FR" smtClean="0"/>
              <a:pPr>
                <a:defRPr/>
              </a:pPr>
              <a:t>19/03/2025</a:t>
            </a:fld>
            <a:endParaRPr lang="fr-FR" alt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BB64699-C6BA-7289-18FC-1EBBEB41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C971BD-18E7-498C-B040-D4E1A271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52" y="1388062"/>
            <a:ext cx="7164288" cy="492945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9D46FED-3557-04D3-BA5E-B949DE6E2286}"/>
              </a:ext>
            </a:extLst>
          </p:cNvPr>
          <p:cNvSpPr txBox="1">
            <a:spLocks/>
          </p:cNvSpPr>
          <p:nvPr/>
        </p:nvSpPr>
        <p:spPr>
          <a:xfrm>
            <a:off x="1533354" y="664209"/>
            <a:ext cx="6589200" cy="5669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10000"/>
              </a:lnSpc>
            </a:pPr>
            <a:r>
              <a:rPr lang="fr-FR" altLang="ja-JP" sz="2700" dirty="0">
                <a:latin typeface="Tahoma" panose="020B0604030504040204" pitchFamily="34" charset="0"/>
                <a:cs typeface="Tahoma" panose="020B0604030504040204" pitchFamily="34" charset="0"/>
              </a:rPr>
              <a:t>Organisation Calvados Cup 2025</a:t>
            </a:r>
            <a:endParaRPr lang="fr-FR" altLang="fr-FR" sz="27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997233"/>
      </p:ext>
    </p:extLst>
  </p:cSld>
  <p:clrMapOvr>
    <a:masterClrMapping/>
  </p:clrMapOvr>
  <p:transition spd="slow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>
            <a:extLst>
              <a:ext uri="{FF2B5EF4-FFF2-40B4-BE49-F238E27FC236}">
                <a16:creationId xmlns:a16="http://schemas.microsoft.com/office/drawing/2014/main" id="{E8E59E2E-55D1-C25D-31AF-44957DEBD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1" y="32629"/>
            <a:ext cx="7704856" cy="1173841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3200" dirty="0">
                <a:latin typeface="Tahoma" panose="020B0604030504040204" pitchFamily="34" charset="0"/>
                <a:cs typeface="Tahoma" panose="020B0604030504040204" pitchFamily="34" charset="0"/>
              </a:rPr>
              <a:t>DISTRO EN BAIE - REMERCIEMENTS</a:t>
            </a:r>
          </a:p>
        </p:txBody>
      </p:sp>
      <p:sp>
        <p:nvSpPr>
          <p:cNvPr id="49158" name="Espace réservé du numéro de diapositive 23">
            <a:extLst>
              <a:ext uri="{FF2B5EF4-FFF2-40B4-BE49-F238E27FC236}">
                <a16:creationId xmlns:a16="http://schemas.microsoft.com/office/drawing/2014/main" id="{9C7DD69C-B987-3638-D38B-9DD08A25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AC246E-5713-9442-B9D2-D98137CF661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764AF4-33F2-5738-2F0F-6D3C229F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285" y="1950116"/>
            <a:ext cx="2662237" cy="1016000"/>
          </a:xfrm>
          <a:custGeom>
            <a:avLst/>
            <a:gdLst>
              <a:gd name="connsiteX0" fmla="*/ 0 w 2662237"/>
              <a:gd name="connsiteY0" fmla="*/ 0 h 1016000"/>
              <a:gd name="connsiteX1" fmla="*/ 505825 w 2662237"/>
              <a:gd name="connsiteY1" fmla="*/ 0 h 1016000"/>
              <a:gd name="connsiteX2" fmla="*/ 958405 w 2662237"/>
              <a:gd name="connsiteY2" fmla="*/ 0 h 1016000"/>
              <a:gd name="connsiteX3" fmla="*/ 1544097 w 2662237"/>
              <a:gd name="connsiteY3" fmla="*/ 0 h 1016000"/>
              <a:gd name="connsiteX4" fmla="*/ 2049922 w 2662237"/>
              <a:gd name="connsiteY4" fmla="*/ 0 h 1016000"/>
              <a:gd name="connsiteX5" fmla="*/ 2662237 w 2662237"/>
              <a:gd name="connsiteY5" fmla="*/ 0 h 1016000"/>
              <a:gd name="connsiteX6" fmla="*/ 2662237 w 2662237"/>
              <a:gd name="connsiteY6" fmla="*/ 528320 h 1016000"/>
              <a:gd name="connsiteX7" fmla="*/ 2662237 w 2662237"/>
              <a:gd name="connsiteY7" fmla="*/ 1016000 h 1016000"/>
              <a:gd name="connsiteX8" fmla="*/ 2129790 w 2662237"/>
              <a:gd name="connsiteY8" fmla="*/ 1016000 h 1016000"/>
              <a:gd name="connsiteX9" fmla="*/ 1677209 w 2662237"/>
              <a:gd name="connsiteY9" fmla="*/ 1016000 h 1016000"/>
              <a:gd name="connsiteX10" fmla="*/ 1144762 w 2662237"/>
              <a:gd name="connsiteY10" fmla="*/ 1016000 h 1016000"/>
              <a:gd name="connsiteX11" fmla="*/ 612315 w 2662237"/>
              <a:gd name="connsiteY11" fmla="*/ 1016000 h 1016000"/>
              <a:gd name="connsiteX12" fmla="*/ 0 w 2662237"/>
              <a:gd name="connsiteY12" fmla="*/ 1016000 h 1016000"/>
              <a:gd name="connsiteX13" fmla="*/ 0 w 2662237"/>
              <a:gd name="connsiteY13" fmla="*/ 487680 h 1016000"/>
              <a:gd name="connsiteX14" fmla="*/ 0 w 2662237"/>
              <a:gd name="connsiteY1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2237" h="1016000" extrusionOk="0">
                <a:moveTo>
                  <a:pt x="0" y="0"/>
                </a:moveTo>
                <a:cubicBezTo>
                  <a:pt x="173643" y="-1249"/>
                  <a:pt x="352921" y="2243"/>
                  <a:pt x="505825" y="0"/>
                </a:cubicBezTo>
                <a:cubicBezTo>
                  <a:pt x="658730" y="-2243"/>
                  <a:pt x="835808" y="12663"/>
                  <a:pt x="958405" y="0"/>
                </a:cubicBezTo>
                <a:cubicBezTo>
                  <a:pt x="1081002" y="-12663"/>
                  <a:pt x="1369036" y="8457"/>
                  <a:pt x="1544097" y="0"/>
                </a:cubicBezTo>
                <a:cubicBezTo>
                  <a:pt x="1719158" y="-8457"/>
                  <a:pt x="1939201" y="6789"/>
                  <a:pt x="2049922" y="0"/>
                </a:cubicBezTo>
                <a:cubicBezTo>
                  <a:pt x="2160644" y="-6789"/>
                  <a:pt x="2386620" y="19703"/>
                  <a:pt x="2662237" y="0"/>
                </a:cubicBezTo>
                <a:cubicBezTo>
                  <a:pt x="2718361" y="260416"/>
                  <a:pt x="2627569" y="301464"/>
                  <a:pt x="2662237" y="528320"/>
                </a:cubicBezTo>
                <a:cubicBezTo>
                  <a:pt x="2696905" y="755176"/>
                  <a:pt x="2604799" y="843194"/>
                  <a:pt x="2662237" y="1016000"/>
                </a:cubicBezTo>
                <a:cubicBezTo>
                  <a:pt x="2407171" y="1040503"/>
                  <a:pt x="2352506" y="975798"/>
                  <a:pt x="2129790" y="1016000"/>
                </a:cubicBezTo>
                <a:cubicBezTo>
                  <a:pt x="1907074" y="1056202"/>
                  <a:pt x="1830411" y="1007101"/>
                  <a:pt x="1677209" y="1016000"/>
                </a:cubicBezTo>
                <a:cubicBezTo>
                  <a:pt x="1524007" y="1024899"/>
                  <a:pt x="1256800" y="1004311"/>
                  <a:pt x="1144762" y="1016000"/>
                </a:cubicBezTo>
                <a:cubicBezTo>
                  <a:pt x="1032724" y="1027689"/>
                  <a:pt x="743017" y="983863"/>
                  <a:pt x="612315" y="1016000"/>
                </a:cubicBezTo>
                <a:cubicBezTo>
                  <a:pt x="481613" y="1048137"/>
                  <a:pt x="246801" y="989007"/>
                  <a:pt x="0" y="1016000"/>
                </a:cubicBezTo>
                <a:cubicBezTo>
                  <a:pt x="-6086" y="756238"/>
                  <a:pt x="33944" y="629912"/>
                  <a:pt x="0" y="487680"/>
                </a:cubicBezTo>
                <a:cubicBezTo>
                  <a:pt x="-33944" y="345448"/>
                  <a:pt x="9933" y="235123"/>
                  <a:pt x="0" y="0"/>
                </a:cubicBezTo>
                <a:close/>
              </a:path>
            </a:pathLst>
          </a:custGeom>
          <a:noFill/>
          <a:ln w="0" cap="rnd">
            <a:gradFill>
              <a:gsLst>
                <a:gs pos="0">
                  <a:srgbClr val="F0FDFE">
                    <a:alpha val="65882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14300">
              <a:schemeClr val="accent2">
                <a:lumMod val="40000"/>
                <a:lumOff val="6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mika Display" charset="0"/>
              </a:rPr>
              <a:t>La municipalité de Douarnenez et les services techniques </a:t>
            </a:r>
          </a:p>
        </p:txBody>
      </p:sp>
      <p:pic>
        <p:nvPicPr>
          <p:cNvPr id="49159" name="Image 1" descr="2017-05-18 16.13.44.jpg">
            <a:extLst>
              <a:ext uri="{FF2B5EF4-FFF2-40B4-BE49-F238E27FC236}">
                <a16:creationId xmlns:a16="http://schemas.microsoft.com/office/drawing/2014/main" id="{AEAB4983-BF65-FF5F-6998-5F8510638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7" y="1459558"/>
            <a:ext cx="2987675" cy="224155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Image 3" descr="201705SimonJourdan_8771.jpg">
            <a:extLst>
              <a:ext uri="{FF2B5EF4-FFF2-40B4-BE49-F238E27FC236}">
                <a16:creationId xmlns:a16="http://schemas.microsoft.com/office/drawing/2014/main" id="{34D100AD-6D1D-488F-358A-B15E850B7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38" y="4106197"/>
            <a:ext cx="3140174" cy="20940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245B3A6-7EA7-47B2-712C-F3101B214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451" y="3690712"/>
            <a:ext cx="2662237" cy="707886"/>
          </a:xfrm>
          <a:custGeom>
            <a:avLst/>
            <a:gdLst>
              <a:gd name="connsiteX0" fmla="*/ 0 w 2662237"/>
              <a:gd name="connsiteY0" fmla="*/ 0 h 707886"/>
              <a:gd name="connsiteX1" fmla="*/ 505825 w 2662237"/>
              <a:gd name="connsiteY1" fmla="*/ 0 h 707886"/>
              <a:gd name="connsiteX2" fmla="*/ 958405 w 2662237"/>
              <a:gd name="connsiteY2" fmla="*/ 0 h 707886"/>
              <a:gd name="connsiteX3" fmla="*/ 1544097 w 2662237"/>
              <a:gd name="connsiteY3" fmla="*/ 0 h 707886"/>
              <a:gd name="connsiteX4" fmla="*/ 2049922 w 2662237"/>
              <a:gd name="connsiteY4" fmla="*/ 0 h 707886"/>
              <a:gd name="connsiteX5" fmla="*/ 2662237 w 2662237"/>
              <a:gd name="connsiteY5" fmla="*/ 0 h 707886"/>
              <a:gd name="connsiteX6" fmla="*/ 2662237 w 2662237"/>
              <a:gd name="connsiteY6" fmla="*/ 368101 h 707886"/>
              <a:gd name="connsiteX7" fmla="*/ 2662237 w 2662237"/>
              <a:gd name="connsiteY7" fmla="*/ 707886 h 707886"/>
              <a:gd name="connsiteX8" fmla="*/ 2129790 w 2662237"/>
              <a:gd name="connsiteY8" fmla="*/ 707886 h 707886"/>
              <a:gd name="connsiteX9" fmla="*/ 1677209 w 2662237"/>
              <a:gd name="connsiteY9" fmla="*/ 707886 h 707886"/>
              <a:gd name="connsiteX10" fmla="*/ 1144762 w 2662237"/>
              <a:gd name="connsiteY10" fmla="*/ 707886 h 707886"/>
              <a:gd name="connsiteX11" fmla="*/ 612315 w 2662237"/>
              <a:gd name="connsiteY11" fmla="*/ 707886 h 707886"/>
              <a:gd name="connsiteX12" fmla="*/ 0 w 2662237"/>
              <a:gd name="connsiteY12" fmla="*/ 707886 h 707886"/>
              <a:gd name="connsiteX13" fmla="*/ 0 w 2662237"/>
              <a:gd name="connsiteY13" fmla="*/ 339785 h 707886"/>
              <a:gd name="connsiteX14" fmla="*/ 0 w 2662237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2237" h="707886" extrusionOk="0">
                <a:moveTo>
                  <a:pt x="0" y="0"/>
                </a:moveTo>
                <a:cubicBezTo>
                  <a:pt x="173643" y="-1249"/>
                  <a:pt x="352921" y="2243"/>
                  <a:pt x="505825" y="0"/>
                </a:cubicBezTo>
                <a:cubicBezTo>
                  <a:pt x="658730" y="-2243"/>
                  <a:pt x="835808" y="12663"/>
                  <a:pt x="958405" y="0"/>
                </a:cubicBezTo>
                <a:cubicBezTo>
                  <a:pt x="1081002" y="-12663"/>
                  <a:pt x="1369036" y="8457"/>
                  <a:pt x="1544097" y="0"/>
                </a:cubicBezTo>
                <a:cubicBezTo>
                  <a:pt x="1719158" y="-8457"/>
                  <a:pt x="1939201" y="6789"/>
                  <a:pt x="2049922" y="0"/>
                </a:cubicBezTo>
                <a:cubicBezTo>
                  <a:pt x="2160644" y="-6789"/>
                  <a:pt x="2386620" y="19703"/>
                  <a:pt x="2662237" y="0"/>
                </a:cubicBezTo>
                <a:cubicBezTo>
                  <a:pt x="2702643" y="183334"/>
                  <a:pt x="2644409" y="200085"/>
                  <a:pt x="2662237" y="368101"/>
                </a:cubicBezTo>
                <a:cubicBezTo>
                  <a:pt x="2680065" y="536117"/>
                  <a:pt x="2623633" y="546712"/>
                  <a:pt x="2662237" y="707886"/>
                </a:cubicBezTo>
                <a:cubicBezTo>
                  <a:pt x="2407171" y="732389"/>
                  <a:pt x="2352506" y="667684"/>
                  <a:pt x="2129790" y="707886"/>
                </a:cubicBezTo>
                <a:cubicBezTo>
                  <a:pt x="1907074" y="748088"/>
                  <a:pt x="1830411" y="698987"/>
                  <a:pt x="1677209" y="707886"/>
                </a:cubicBezTo>
                <a:cubicBezTo>
                  <a:pt x="1524007" y="716785"/>
                  <a:pt x="1256800" y="696197"/>
                  <a:pt x="1144762" y="707886"/>
                </a:cubicBezTo>
                <a:cubicBezTo>
                  <a:pt x="1032724" y="719575"/>
                  <a:pt x="743017" y="675749"/>
                  <a:pt x="612315" y="707886"/>
                </a:cubicBezTo>
                <a:cubicBezTo>
                  <a:pt x="481613" y="740023"/>
                  <a:pt x="246801" y="680893"/>
                  <a:pt x="0" y="707886"/>
                </a:cubicBezTo>
                <a:cubicBezTo>
                  <a:pt x="-40166" y="566779"/>
                  <a:pt x="13196" y="469452"/>
                  <a:pt x="0" y="339785"/>
                </a:cubicBezTo>
                <a:cubicBezTo>
                  <a:pt x="-13196" y="210118"/>
                  <a:pt x="12238" y="144022"/>
                  <a:pt x="0" y="0"/>
                </a:cubicBezTo>
                <a:close/>
              </a:path>
            </a:pathLst>
          </a:custGeom>
          <a:noFill/>
          <a:ln w="3175" cap="rnd">
            <a:gradFill>
              <a:gsLst>
                <a:gs pos="0">
                  <a:srgbClr val="F0FDFE">
                    <a:alpha val="65882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14300">
              <a:schemeClr val="accent2">
                <a:lumMod val="40000"/>
                <a:lumOff val="6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mika Display" charset="0"/>
              </a:rPr>
              <a:t>Le Conseil départemental 29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BE88E2-17C1-E32B-61B0-926FDF5A1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451" y="5203081"/>
            <a:ext cx="2662237" cy="400110"/>
          </a:xfrm>
          <a:custGeom>
            <a:avLst/>
            <a:gdLst>
              <a:gd name="connsiteX0" fmla="*/ 0 w 2662237"/>
              <a:gd name="connsiteY0" fmla="*/ 0 h 400110"/>
              <a:gd name="connsiteX1" fmla="*/ 505825 w 2662237"/>
              <a:gd name="connsiteY1" fmla="*/ 0 h 400110"/>
              <a:gd name="connsiteX2" fmla="*/ 958405 w 2662237"/>
              <a:gd name="connsiteY2" fmla="*/ 0 h 400110"/>
              <a:gd name="connsiteX3" fmla="*/ 1544097 w 2662237"/>
              <a:gd name="connsiteY3" fmla="*/ 0 h 400110"/>
              <a:gd name="connsiteX4" fmla="*/ 2049922 w 2662237"/>
              <a:gd name="connsiteY4" fmla="*/ 0 h 400110"/>
              <a:gd name="connsiteX5" fmla="*/ 2662237 w 2662237"/>
              <a:gd name="connsiteY5" fmla="*/ 0 h 400110"/>
              <a:gd name="connsiteX6" fmla="*/ 2662237 w 2662237"/>
              <a:gd name="connsiteY6" fmla="*/ 400110 h 400110"/>
              <a:gd name="connsiteX7" fmla="*/ 2129790 w 2662237"/>
              <a:gd name="connsiteY7" fmla="*/ 400110 h 400110"/>
              <a:gd name="connsiteX8" fmla="*/ 1544097 w 2662237"/>
              <a:gd name="connsiteY8" fmla="*/ 400110 h 400110"/>
              <a:gd name="connsiteX9" fmla="*/ 1091517 w 2662237"/>
              <a:gd name="connsiteY9" fmla="*/ 400110 h 400110"/>
              <a:gd name="connsiteX10" fmla="*/ 559070 w 2662237"/>
              <a:gd name="connsiteY10" fmla="*/ 400110 h 400110"/>
              <a:gd name="connsiteX11" fmla="*/ 0 w 2662237"/>
              <a:gd name="connsiteY11" fmla="*/ 400110 h 400110"/>
              <a:gd name="connsiteX12" fmla="*/ 0 w 2662237"/>
              <a:gd name="connsiteY12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2237" h="400110" extrusionOk="0">
                <a:moveTo>
                  <a:pt x="0" y="0"/>
                </a:moveTo>
                <a:cubicBezTo>
                  <a:pt x="173643" y="-1249"/>
                  <a:pt x="352921" y="2243"/>
                  <a:pt x="505825" y="0"/>
                </a:cubicBezTo>
                <a:cubicBezTo>
                  <a:pt x="658730" y="-2243"/>
                  <a:pt x="835808" y="12663"/>
                  <a:pt x="958405" y="0"/>
                </a:cubicBezTo>
                <a:cubicBezTo>
                  <a:pt x="1081002" y="-12663"/>
                  <a:pt x="1369036" y="8457"/>
                  <a:pt x="1544097" y="0"/>
                </a:cubicBezTo>
                <a:cubicBezTo>
                  <a:pt x="1719158" y="-8457"/>
                  <a:pt x="1939201" y="6789"/>
                  <a:pt x="2049922" y="0"/>
                </a:cubicBezTo>
                <a:cubicBezTo>
                  <a:pt x="2160644" y="-6789"/>
                  <a:pt x="2386620" y="19703"/>
                  <a:pt x="2662237" y="0"/>
                </a:cubicBezTo>
                <a:cubicBezTo>
                  <a:pt x="2663903" y="142322"/>
                  <a:pt x="2656796" y="302984"/>
                  <a:pt x="2662237" y="400110"/>
                </a:cubicBezTo>
                <a:cubicBezTo>
                  <a:pt x="2554538" y="410305"/>
                  <a:pt x="2336061" y="341043"/>
                  <a:pt x="2129790" y="400110"/>
                </a:cubicBezTo>
                <a:cubicBezTo>
                  <a:pt x="1923519" y="459177"/>
                  <a:pt x="1714927" y="349653"/>
                  <a:pt x="1544097" y="400110"/>
                </a:cubicBezTo>
                <a:cubicBezTo>
                  <a:pt x="1373267" y="450567"/>
                  <a:pt x="1237216" y="389042"/>
                  <a:pt x="1091517" y="400110"/>
                </a:cubicBezTo>
                <a:cubicBezTo>
                  <a:pt x="945818" y="411178"/>
                  <a:pt x="671108" y="388421"/>
                  <a:pt x="559070" y="400110"/>
                </a:cubicBezTo>
                <a:cubicBezTo>
                  <a:pt x="447032" y="411799"/>
                  <a:pt x="144501" y="334712"/>
                  <a:pt x="0" y="400110"/>
                </a:cubicBezTo>
                <a:cubicBezTo>
                  <a:pt x="-16768" y="310694"/>
                  <a:pt x="28099" y="144980"/>
                  <a:pt x="0" y="0"/>
                </a:cubicBezTo>
                <a:close/>
              </a:path>
            </a:pathLst>
          </a:custGeom>
          <a:noFill/>
          <a:ln w="3175" cap="rnd">
            <a:gradFill>
              <a:gsLst>
                <a:gs pos="0">
                  <a:srgbClr val="F0FDFE">
                    <a:alpha val="65882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14300">
              <a:schemeClr val="accent2">
                <a:lumMod val="40000"/>
                <a:lumOff val="6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mika Display" charset="0"/>
              </a:rPr>
              <a:t>Nos partenaires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u numéro de diapositive 3">
            <a:extLst>
              <a:ext uri="{FF2B5EF4-FFF2-40B4-BE49-F238E27FC236}">
                <a16:creationId xmlns:a16="http://schemas.microsoft.com/office/drawing/2014/main" id="{2EB0B800-B007-9231-8816-10F5DFF0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6EB31B-D35C-8F47-9720-7424C7F071FD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0483" name="ZoneTexte 5">
            <a:extLst>
              <a:ext uri="{FF2B5EF4-FFF2-40B4-BE49-F238E27FC236}">
                <a16:creationId xmlns:a16="http://schemas.microsoft.com/office/drawing/2014/main" id="{BD3EE905-470E-10B7-3ED5-40FB425F7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2844225"/>
            <a:ext cx="489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RAPPORT</a:t>
            </a:r>
            <a:r>
              <a:rPr lang="fr-FR" alt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MORAL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B5A385-414E-2159-F1B0-1A2ECC391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424576"/>
            <a:ext cx="2778646" cy="152340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u numéro de diapositive 21">
            <a:extLst>
              <a:ext uri="{FF2B5EF4-FFF2-40B4-BE49-F238E27FC236}">
                <a16:creationId xmlns:a16="http://schemas.microsoft.com/office/drawing/2014/main" id="{06742F3B-18FB-1F7F-F565-FAE8C932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C1D45E-B105-1741-94C8-0013D527ACFF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4C7794-C39C-647F-C2BD-432B92142ACC}"/>
              </a:ext>
            </a:extLst>
          </p:cNvPr>
          <p:cNvSpPr txBox="1">
            <a:spLocks/>
          </p:cNvSpPr>
          <p:nvPr/>
        </p:nvSpPr>
        <p:spPr>
          <a:xfrm>
            <a:off x="1475656" y="509971"/>
            <a:ext cx="5051425" cy="642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sz="3200">
                <a:latin typeface="Tahoma" panose="020B0604030504040204" pitchFamily="34" charset="0"/>
                <a:cs typeface="Tahoma" panose="020B0604030504040204" pitchFamily="34" charset="0"/>
              </a:rPr>
              <a:t>Remerciements</a:t>
            </a:r>
            <a:endParaRPr lang="fr-FR" altLang="fr-FR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7F286F2-0579-1747-0BA6-D359EE8023E7}"/>
              </a:ext>
            </a:extLst>
          </p:cNvPr>
          <p:cNvSpPr txBox="1">
            <a:spLocks noChangeArrowheads="1"/>
          </p:cNvSpPr>
          <p:nvPr/>
        </p:nvSpPr>
        <p:spPr bwMode="auto">
          <a:xfrm rot="715987">
            <a:off x="5156312" y="878672"/>
            <a:ext cx="3500438" cy="708025"/>
          </a:xfrm>
          <a:prstGeom prst="rect">
            <a:avLst/>
          </a:prstGeom>
          <a:noFill/>
          <a:ln w="9525" cap="rnd">
            <a:solidFill>
              <a:schemeClr val="accent2">
                <a:lumMod val="40000"/>
                <a:lumOff val="60000"/>
              </a:schemeClr>
            </a:solidFill>
            <a:bevel/>
            <a:headEnd/>
            <a:tailEnd/>
          </a:ln>
          <a:effectLst>
            <a:glow rad="127000">
              <a:schemeClr val="accent2">
                <a:lumMod val="40000"/>
                <a:lumOff val="60000"/>
                <a:alpha val="49000"/>
              </a:schemeClr>
            </a:glow>
            <a:softEdge rad="31750"/>
          </a:effectLst>
          <a:scene3d>
            <a:camera prst="orthographicFront"/>
            <a:lightRig rig="threePt" dir="t"/>
          </a:scene3d>
          <a:sp3d contourW="12700">
            <a:contourClr>
              <a:schemeClr val="accent2">
                <a:lumMod val="40000"/>
                <a:lumOff val="60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latin typeface="Komika Display" charset="0"/>
              </a:rPr>
              <a:t>Et bien sûr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latin typeface="Komika Display" charset="0"/>
              </a:rPr>
              <a:t>tous les bénévoles !!</a:t>
            </a:r>
          </a:p>
        </p:txBody>
      </p:sp>
      <p:pic>
        <p:nvPicPr>
          <p:cNvPr id="49162" name="Image 1" descr="Capture d’écran 2019-01-10 à 15.02.53.png">
            <a:extLst>
              <a:ext uri="{FF2B5EF4-FFF2-40B4-BE49-F238E27FC236}">
                <a16:creationId xmlns:a16="http://schemas.microsoft.com/office/drawing/2014/main" id="{811C52FA-6E86-13B7-7C57-624B7B528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469">
            <a:off x="1944742" y="1089690"/>
            <a:ext cx="1584797" cy="11341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balanced" dir="t"/>
          </a:scene3d>
          <a:sp3d>
            <a:bevelT prst="relaxedInset"/>
            <a:bevelB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 : courbe vers la gauche 3">
            <a:hlinkClick r:id="rId3" action="ppaction://hlinksldjump"/>
            <a:extLst>
              <a:ext uri="{FF2B5EF4-FFF2-40B4-BE49-F238E27FC236}">
                <a16:creationId xmlns:a16="http://schemas.microsoft.com/office/drawing/2014/main" id="{1194B306-96AF-3E5D-00C9-A6351F3F37E3}"/>
              </a:ext>
            </a:extLst>
          </p:cNvPr>
          <p:cNvSpPr/>
          <p:nvPr/>
        </p:nvSpPr>
        <p:spPr>
          <a:xfrm>
            <a:off x="8480423" y="6350281"/>
            <a:ext cx="341983" cy="36004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ciel, plein air, personne, habits&#10;&#10;Le contenu généré par l’IA peut être incorrect.">
            <a:extLst>
              <a:ext uri="{FF2B5EF4-FFF2-40B4-BE49-F238E27FC236}">
                <a16:creationId xmlns:a16="http://schemas.microsoft.com/office/drawing/2014/main" id="{F6D3F25B-51E4-420D-7CD7-76DB8368D2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53" y="2549649"/>
            <a:ext cx="5973163" cy="398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2">
            <a:extLst>
              <a:ext uri="{FF2B5EF4-FFF2-40B4-BE49-F238E27FC236}">
                <a16:creationId xmlns:a16="http://schemas.microsoft.com/office/drawing/2014/main" id="{65358B78-4FF5-D159-DA37-610CC99E1D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DD0EBF-C7BE-E441-9B04-6F5B0D339B33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E42D1F-C6FC-9E47-58C2-04AD589B59C2}"/>
              </a:ext>
            </a:extLst>
          </p:cNvPr>
          <p:cNvSpPr txBox="1"/>
          <p:nvPr/>
        </p:nvSpPr>
        <p:spPr>
          <a:xfrm>
            <a:off x="1979712" y="3075057"/>
            <a:ext cx="6408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Merci de votre attention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E26D52-187D-E8B4-86C7-66E8DF460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2778646" cy="152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39937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2">
            <a:extLst>
              <a:ext uri="{FF2B5EF4-FFF2-40B4-BE49-F238E27FC236}">
                <a16:creationId xmlns:a16="http://schemas.microsoft.com/office/drawing/2014/main" id="{CC305323-459B-B4AA-5999-D930D4961F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3C1817-739B-144D-82FE-F6DD2278744F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D6290F-4BD6-BBD1-6C11-2E6B38CE069B}"/>
              </a:ext>
            </a:extLst>
          </p:cNvPr>
          <p:cNvSpPr txBox="1"/>
          <p:nvPr/>
        </p:nvSpPr>
        <p:spPr>
          <a:xfrm>
            <a:off x="1407946" y="56685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RAPPORT</a:t>
            </a:r>
            <a:r>
              <a:rPr lang="fr-FR" sz="1500" b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F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MORAL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519073"/>
            <a:ext cx="2778646" cy="15234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35328BD-D7BE-274D-8636-DE14F394F8D4}"/>
              </a:ext>
            </a:extLst>
          </p:cNvPr>
          <p:cNvSpPr txBox="1"/>
          <p:nvPr/>
        </p:nvSpPr>
        <p:spPr>
          <a:xfrm>
            <a:off x="1835696" y="1556792"/>
            <a:ext cx="66967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Distro</a:t>
            </a:r>
            <a:r>
              <a:rPr lang="fr-FR" dirty="0"/>
              <a:t> en Baie 2024</a:t>
            </a:r>
            <a:br>
              <a:rPr lang="fr-FR" dirty="0"/>
            </a:br>
            <a:r>
              <a:rPr lang="fr-FR" dirty="0"/>
              <a:t>1200 personnes embarquées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Fêtes Maritimes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Brest : 1000 embarquements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Douarnenez : 400 embarquements (mauvaises conditions météo)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M’Ys Rose : 1200 inscrits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Sorties Bag Ar Spi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6 sorties institutions = 58 personnes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2 sorties Amicale des pompiers = 30 personnes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Lycée pro Saint-Amour (Jura) = 15 personnes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Délégation de compétences SNSM : 8 sorties</a:t>
            </a:r>
          </a:p>
        </p:txBody>
      </p:sp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914263C-8CC8-484F-F5E3-01B9DF48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27AC3C-7F52-1E0E-6BD1-E0A406C47254}"/>
              </a:ext>
            </a:extLst>
          </p:cNvPr>
          <p:cNvSpPr txBox="1"/>
          <p:nvPr/>
        </p:nvSpPr>
        <p:spPr>
          <a:xfrm>
            <a:off x="1147664" y="2492896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DISTRO EN BAIE 2024</a:t>
            </a:r>
          </a:p>
          <a:p>
            <a:pPr algn="ctr"/>
            <a:endParaRPr lang="fr-FR" sz="36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+mj-ea"/>
              <a:cs typeface="Tahoma" panose="020B0604030504040204" pitchFamily="34" charset="0"/>
            </a:endParaRPr>
          </a:p>
          <a:p>
            <a:pPr algn="ctr"/>
            <a:r>
              <a:rPr lang="fr-F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+mj-ea"/>
                <a:cs typeface="Tahoma" panose="020B0604030504040204" pitchFamily="34" charset="0"/>
              </a:rPr>
              <a:t>BILAN</a:t>
            </a:r>
          </a:p>
        </p:txBody>
      </p:sp>
      <p:pic>
        <p:nvPicPr>
          <p:cNvPr id="8" name="Image 7" descr="Une image contenant texte, Police, logo, conception&#10;&#10;Description générée automatiquement">
            <a:extLst>
              <a:ext uri="{FF2B5EF4-FFF2-40B4-BE49-F238E27FC236}">
                <a16:creationId xmlns:a16="http://schemas.microsoft.com/office/drawing/2014/main" id="{9C54E4D2-C229-D7B7-0770-2C1B1DC93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0648"/>
            <a:ext cx="2480320" cy="13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77313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591489" y="6135089"/>
            <a:ext cx="947291" cy="370171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15/03/2025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4" y="5777764"/>
            <a:ext cx="1844500" cy="91488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Embarquements pour l’édition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691389" y="365728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23 fauteuils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5656" y="1124744"/>
            <a:ext cx="6624736" cy="468052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046274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524328" y="6135089"/>
            <a:ext cx="1014452" cy="370171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15/03/2025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21088"/>
            <a:ext cx="1844500" cy="914882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2569986" y="3681875"/>
            <a:ext cx="3528392" cy="2228591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545547" y="1340768"/>
            <a:ext cx="4154939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Embarquants</a:t>
            </a:r>
            <a:r>
              <a:rPr lang="fr-FR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: 1187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Total embarquements et fauteuils 2024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536451" y="2777092"/>
            <a:ext cx="415493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Dont fauteuils :  80</a:t>
            </a:r>
          </a:p>
        </p:txBody>
      </p:sp>
    </p:spTree>
    <p:extLst>
      <p:ext uri="{BB962C8B-B14F-4D97-AF65-F5344CB8AC3E}">
        <p14:creationId xmlns:p14="http://schemas.microsoft.com/office/powerpoint/2010/main" val="921176818"/>
      </p:ext>
    </p:extLst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839310-C41D-744A-888B-39B671E97BE0}" type="datetime1">
              <a:rPr lang="fr-FR" altLang="fr-FR" smtClean="0"/>
              <a:pPr>
                <a:defRPr/>
              </a:pPr>
              <a:t>19/03/2025</a:t>
            </a:fld>
            <a:endParaRPr lang="fr-FR" alt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876696"/>
            <a:ext cx="1700484" cy="84344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Bilan Année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9632" y="1052736"/>
            <a:ext cx="6984776" cy="48239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100400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236296" y="6135089"/>
            <a:ext cx="1302484" cy="370171"/>
          </a:xfrm>
        </p:spPr>
        <p:txBody>
          <a:bodyPr/>
          <a:lstStyle/>
          <a:p>
            <a:pPr>
              <a:defRPr/>
            </a:pPr>
            <a:r>
              <a:rPr lang="fr-FR" altLang="fr-FR" dirty="0"/>
              <a:t>15/03/2025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F9497-AB39-FF47-AEC8-FF5CC4B17B7E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73D99F-8708-D7A7-B586-17FFD64EA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618940"/>
            <a:ext cx="1844500" cy="914882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611560" y="1466087"/>
            <a:ext cx="3528392" cy="2228591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355976" y="1599183"/>
            <a:ext cx="4154939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Ecole de voile DZ ~Andy 27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75656" y="301298"/>
            <a:ext cx="633670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Embarquements par les bateaux participants à l’édition 2023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788024" y="2251813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36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2 Fauteuils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11 sorties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499992" y="3700117"/>
            <a:ext cx="3672408" cy="237626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403648" y="3933056"/>
            <a:ext cx="2952328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Kerné</a:t>
            </a:r>
            <a:r>
              <a:rPr lang="fr-FR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~ SRD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123728" y="465313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64 Passagers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12 sorties</a:t>
            </a:r>
          </a:p>
        </p:txBody>
      </p:sp>
    </p:spTree>
    <p:extLst>
      <p:ext uri="{BB962C8B-B14F-4D97-AF65-F5344CB8AC3E}">
        <p14:creationId xmlns:p14="http://schemas.microsoft.com/office/powerpoint/2010/main" val="504820400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3827</TotalTime>
  <Words>609</Words>
  <Application>Microsoft Office PowerPoint</Application>
  <PresentationFormat>Affichage à l'écran (4:3)</PresentationFormat>
  <Paragraphs>206</Paragraphs>
  <Slides>31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1" baseType="lpstr">
      <vt:lpstr>Arial</vt:lpstr>
      <vt:lpstr>Book Antiqua</vt:lpstr>
      <vt:lpstr>Calibri</vt:lpstr>
      <vt:lpstr>Century Gothic</vt:lpstr>
      <vt:lpstr>Informal Roman</vt:lpstr>
      <vt:lpstr>Komika Display</vt:lpstr>
      <vt:lpstr>Tahoma</vt:lpstr>
      <vt:lpstr>Wingdings</vt:lpstr>
      <vt:lpstr>Wingdings 3</vt:lpstr>
      <vt:lpstr>Brin</vt:lpstr>
      <vt:lpstr> Optimiste 29 Handi-Cap-Ouest</vt:lpstr>
      <vt:lpstr>Ordre du jour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VOTE DU RAPPORT MORAL</vt:lpstr>
      <vt:lpstr>RAPPORT FINANCIER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VOTE DU RAPPORT FINANCIER</vt:lpstr>
      <vt:lpstr>Présentation PowerPoint</vt:lpstr>
      <vt:lpstr>Projets 2025</vt:lpstr>
      <vt:lpstr>Distro en Baie 2025</vt:lpstr>
      <vt:lpstr>Présentation PowerPoint</vt:lpstr>
      <vt:lpstr>DISTRO EN BAIE - REMERCIEMENTS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de l’Association Sportive</dc:title>
  <dc:creator>Damien</dc:creator>
  <cp:lastModifiedBy>Chantal PELLAE</cp:lastModifiedBy>
  <cp:revision>427</cp:revision>
  <dcterms:created xsi:type="dcterms:W3CDTF">2009-11-15T09:32:28Z</dcterms:created>
  <dcterms:modified xsi:type="dcterms:W3CDTF">2025-03-19T10:41:17Z</dcterms:modified>
</cp:coreProperties>
</file>